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7" r:id="rId4"/>
    <p:sldId id="268" r:id="rId5"/>
    <p:sldId id="269" r:id="rId6"/>
    <p:sldId id="270" r:id="rId7"/>
    <p:sldId id="276" r:id="rId8"/>
    <p:sldId id="271" r:id="rId9"/>
    <p:sldId id="277" r:id="rId10"/>
    <p:sldId id="278" r:id="rId11"/>
    <p:sldId id="279" r:id="rId12"/>
    <p:sldId id="280" r:id="rId13"/>
    <p:sldId id="272" r:id="rId14"/>
    <p:sldId id="281" r:id="rId15"/>
    <p:sldId id="283" r:id="rId16"/>
    <p:sldId id="284" r:id="rId17"/>
    <p:sldId id="273" r:id="rId18"/>
    <p:sldId id="275" r:id="rId19"/>
    <p:sldId id="282" r:id="rId20"/>
    <p:sldId id="274" r:id="rId21"/>
    <p:sldId id="257" r:id="rId2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733E"/>
    <a:srgbClr val="D59533"/>
    <a:srgbClr val="C1524C"/>
    <a:srgbClr val="CA723E"/>
    <a:srgbClr val="C0C0C0"/>
    <a:srgbClr val="DEB626"/>
    <a:srgbClr val="CB733F"/>
    <a:srgbClr val="C2574A"/>
    <a:srgbClr val="C0504D"/>
    <a:srgbClr val="C15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49" autoAdjust="0"/>
  </p:normalViewPr>
  <p:slideViewPr>
    <p:cSldViewPr snapToGrid="0" snapToObjects="1">
      <p:cViewPr>
        <p:scale>
          <a:sx n="112" d="100"/>
          <a:sy n="112" d="100"/>
        </p:scale>
        <p:origin x="-896" y="-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91154-04C3-AE4E-9F0B-25DB5C418476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915E0-E3CE-F944-BB6E-34C200E383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107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915E0-E3CE-F944-BB6E-34C200E383C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269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03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3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14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6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40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5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54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1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82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DB1CB-660E-ED48-A445-FEF2219359B5}" type="datetimeFigureOut">
              <a:rPr kumimoji="1" lang="zh-CN" altLang="en-US" smtClean="0"/>
              <a:t>16/11/2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0285B-A6FB-F743-B725-15C067760A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53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zhanghonglun.cn/chatbo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827779" y="2678713"/>
            <a:ext cx="3358752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专属深度法律顾问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43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模版匹配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1 下午6.5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30" y="1393987"/>
            <a:ext cx="2567409" cy="1412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6961" y="1519474"/>
            <a:ext cx="126188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你吃午饭了吗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5507673" y="1390141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252"/>
          <p:cNvSpPr>
            <a:spLocks noEditPoints="1"/>
          </p:cNvSpPr>
          <p:nvPr/>
        </p:nvSpPr>
        <p:spPr bwMode="auto">
          <a:xfrm>
            <a:off x="5671710" y="1574529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75014" y="3571521"/>
            <a:ext cx="2646878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准确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通用性差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整理成本高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553" y="2715381"/>
            <a:ext cx="2518727" cy="504926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\S{0,1}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饭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\S{0,5}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右箭头 11"/>
          <p:cNvSpPr/>
          <p:nvPr/>
        </p:nvSpPr>
        <p:spPr>
          <a:xfrm rot="5400000">
            <a:off x="6300383" y="22170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6300383" y="356107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56961" y="4009562"/>
            <a:ext cx="1454244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还没有，我好饿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507673" y="3895577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324"/>
          <p:cNvSpPr>
            <a:spLocks noEditPoints="1"/>
          </p:cNvSpPr>
          <p:nvPr/>
        </p:nvSpPr>
        <p:spPr bwMode="auto">
          <a:xfrm>
            <a:off x="5637491" y="4042263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6611" y="3149187"/>
            <a:ext cx="13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Rule-based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2730" y="2237782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35654" y="2241252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35530" y="3780338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67622" y="3768999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11797" y="3379542"/>
            <a:ext cx="2208816" cy="947105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11033" y="1472077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7" name="图片 16" descr="屏幕快照 2016-11-02 下午2.35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2784225"/>
            <a:ext cx="497840" cy="371445"/>
          </a:xfrm>
          <a:prstGeom prst="rect">
            <a:avLst/>
          </a:prstGeom>
        </p:spPr>
      </p:pic>
      <p:pic>
        <p:nvPicPr>
          <p:cNvPr id="18" name="图片 17" descr="屏幕快照 2016-11-02 下午2.3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40" y="1880392"/>
            <a:ext cx="497840" cy="411137"/>
          </a:xfrm>
          <a:prstGeom prst="rect">
            <a:avLst/>
          </a:prstGeom>
        </p:spPr>
      </p:pic>
      <p:pic>
        <p:nvPicPr>
          <p:cNvPr id="19" name="图片 18" descr="屏幕快照 2016-11-02 下午2.36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82" y="3639248"/>
            <a:ext cx="724437" cy="236610"/>
          </a:xfrm>
          <a:prstGeom prst="rect">
            <a:avLst/>
          </a:prstGeom>
        </p:spPr>
      </p:pic>
      <p:pic>
        <p:nvPicPr>
          <p:cNvPr id="12" name="图片 11" descr="屏幕快照 2016-11-02 下午2.39.3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99" y="2290364"/>
            <a:ext cx="2581966" cy="5105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11033" y="237365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PP’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11033" y="3227060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语义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相似度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11033" y="3938904"/>
            <a:ext cx="1319847" cy="39025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PR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最大公共子串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130474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3373120" y="1472077"/>
            <a:ext cx="193040" cy="2857082"/>
          </a:xfrm>
          <a:prstGeom prst="rightBrace">
            <a:avLst>
              <a:gd name="adj1" fmla="val 28526"/>
              <a:gd name="adj2" fmla="val 81294"/>
            </a:avLst>
          </a:prstGeom>
          <a:noFill/>
          <a:ln w="19050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447905" y="1472077"/>
            <a:ext cx="1319847" cy="39025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训练数据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43214" y="2320844"/>
            <a:ext cx="258372" cy="286270"/>
          </a:xfrm>
          <a:prstGeom prst="rect">
            <a:avLst/>
          </a:prstGeom>
          <a:noFill/>
          <a:ln w="19050" cmpd="sng"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直线连接符 25"/>
          <p:cNvCxnSpPr>
            <a:stCxn id="25" idx="0"/>
            <a:endCxn id="24" idx="2"/>
          </p:cNvCxnSpPr>
          <p:nvPr/>
        </p:nvCxnSpPr>
        <p:spPr>
          <a:xfrm flipH="1" flipV="1">
            <a:off x="5107829" y="1862332"/>
            <a:ext cx="464571" cy="458512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587621" y="3430343"/>
            <a:ext cx="1082348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候选对话集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右箭头 37"/>
          <p:cNvSpPr/>
          <p:nvPr/>
        </p:nvSpPr>
        <p:spPr>
          <a:xfrm rot="16200000">
            <a:off x="4949525" y="3000378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6720027" y="238308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783150" y="3155670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</a:t>
            </a:r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529584" y="3576645"/>
            <a:ext cx="2185214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效果较好</a:t>
            </a:r>
            <a:r>
              <a:rPr lang="en-US" altLang="zh-CN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复杂度高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屏幕快照 2016-11-02 下午12.0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960" y="1840139"/>
            <a:ext cx="4953000" cy="231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448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48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700980" y="274728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05523" y="2823935"/>
            <a:ext cx="928877" cy="347163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律师回答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05523" y="2405653"/>
            <a:ext cx="928877" cy="34716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微博评论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127240" y="274639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48560" y="3879471"/>
            <a:ext cx="1569660" cy="29238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原始文本词向量序列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30800" y="1520931"/>
            <a:ext cx="156966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对话文本词向量序列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92468" y="1832863"/>
            <a:ext cx="902811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隐层表示</a:t>
            </a:r>
          </a:p>
        </p:txBody>
      </p:sp>
      <p:sp>
        <p:nvSpPr>
          <p:cNvPr id="15" name="矩形 14"/>
          <p:cNvSpPr/>
          <p:nvPr/>
        </p:nvSpPr>
        <p:spPr>
          <a:xfrm>
            <a:off x="675450" y="1181504"/>
            <a:ext cx="3199509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深度</a:t>
            </a:r>
            <a:r>
              <a:rPr lang="en-US" altLang="zh-CN" sz="16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LSTM</a:t>
            </a:r>
            <a:r>
              <a:rPr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网络</a:t>
            </a:r>
            <a:r>
              <a:rPr lang="en-US" altLang="zh-CN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自编码器</a:t>
            </a:r>
          </a:p>
        </p:txBody>
      </p:sp>
      <p:sp>
        <p:nvSpPr>
          <p:cNvPr id="17" name="矩形 16"/>
          <p:cNvSpPr/>
          <p:nvPr/>
        </p:nvSpPr>
        <p:spPr>
          <a:xfrm>
            <a:off x="4997534" y="3808971"/>
            <a:ext cx="2877531" cy="67351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效果好</a:t>
            </a:r>
            <a:endParaRPr lang="en-US" altLang="zh-CN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模型复杂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数据量大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训练成本高</a:t>
            </a:r>
            <a:endParaRPr lang="zh-CN" altLang="en-US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8" name="image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0715" y="3390948"/>
            <a:ext cx="931765" cy="4078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0" name="矩形 19"/>
          <p:cNvSpPr/>
          <p:nvPr/>
        </p:nvSpPr>
        <p:spPr>
          <a:xfrm>
            <a:off x="5548050" y="3426472"/>
            <a:ext cx="1776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</a:t>
            </a:r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5320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541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25111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3477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03477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7772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87772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70974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70974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837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对话输入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5" name="直线连接符 14"/>
          <p:cNvCxnSpPr>
            <a:endCxn id="13" idx="2"/>
          </p:cNvCxnSpPr>
          <p:nvPr/>
        </p:nvCxnSpPr>
        <p:spPr>
          <a:xfrm flipV="1">
            <a:off x="1340271" y="179592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03837" y="1959951"/>
            <a:ext cx="1072867" cy="383444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3837" y="2507422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词性标注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3837" y="3043840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实体识别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2970" y="3591489"/>
            <a:ext cx="1072867" cy="383443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关系抽取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837" y="4128004"/>
            <a:ext cx="1072867" cy="383445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关键词提取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9" name="直线连接符 28"/>
          <p:cNvCxnSpPr/>
          <p:nvPr/>
        </p:nvCxnSpPr>
        <p:spPr>
          <a:xfrm flipV="1">
            <a:off x="1339404" y="2338022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1339404" y="2890691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1339404" y="342721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V="1">
            <a:off x="1340271" y="3974894"/>
            <a:ext cx="0" cy="164029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414795" y="1286772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619905" y="1965322"/>
            <a:ext cx="952436" cy="378073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462359" y="1959951"/>
            <a:ext cx="952436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物理语境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35226" y="1959950"/>
            <a:ext cx="952436" cy="383445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言语语境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462359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时间地点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62359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物理世界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62359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设备显示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62359" y="3695798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情绪和情感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462359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非言语行为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534358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上下文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535226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主题及焦点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35226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设备反馈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19905" y="241445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人类常识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19905" y="2841492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领域知识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19905" y="3268733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19905" y="3695840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Robot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画像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619905" y="4122809"/>
            <a:ext cx="952436" cy="38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设备信息库</a:t>
            </a: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2036260" y="2890691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右箭头 49"/>
          <p:cNvSpPr/>
          <p:nvPr/>
        </p:nvSpPr>
        <p:spPr>
          <a:xfrm>
            <a:off x="5739184" y="288979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82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254170" y="2366433"/>
            <a:ext cx="1040024" cy="1040024"/>
          </a:xfrm>
          <a:prstGeom prst="ellipse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69873" y="1861042"/>
            <a:ext cx="2006251" cy="2006251"/>
          </a:xfrm>
          <a:prstGeom prst="ellipse">
            <a:avLst/>
          </a:prstGeom>
          <a:noFill/>
          <a:ln w="38100" cmpd="sng">
            <a:solidFill>
              <a:srgbClr val="C0504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53530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个性推荐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3530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人机操控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396489" y="35004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知识教学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96489" y="1495944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情感聊天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228506" y="1937685"/>
            <a:ext cx="777411" cy="777411"/>
          </a:xfrm>
          <a:prstGeom prst="ellipse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知识问答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228506" y="3050598"/>
            <a:ext cx="777411" cy="777411"/>
          </a:xfrm>
          <a:prstGeom prst="ellipse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Hiragino Sans GB W3"/>
                <a:ea typeface="Hiragino Sans GB W3"/>
                <a:cs typeface="Hiragino Sans GB W3"/>
              </a:rPr>
              <a:t>任务对话</a:t>
            </a:r>
            <a:endParaRPr kumimoji="1"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46216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07656" y="105880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26273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447579" y="1057722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55" name="直线连接符 54"/>
          <p:cNvCxnSpPr>
            <a:stCxn id="52" idx="1"/>
            <a:endCxn id="51" idx="3"/>
          </p:cNvCxnSpPr>
          <p:nvPr/>
        </p:nvCxnSpPr>
        <p:spPr>
          <a:xfrm flipH="1" flipV="1">
            <a:off x="4345614" y="1215873"/>
            <a:ext cx="462042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54" idx="1"/>
            <a:endCxn id="53" idx="3"/>
          </p:cNvCxnSpPr>
          <p:nvPr/>
        </p:nvCxnSpPr>
        <p:spPr>
          <a:xfrm flipH="1">
            <a:off x="7025671" y="1215873"/>
            <a:ext cx="421908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stCxn id="53" idx="1"/>
            <a:endCxn id="52" idx="3"/>
          </p:cNvCxnSpPr>
          <p:nvPr/>
        </p:nvCxnSpPr>
        <p:spPr>
          <a:xfrm flipH="1">
            <a:off x="5707054" y="1215873"/>
            <a:ext cx="419219" cy="108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3375096" y="1712379"/>
            <a:ext cx="4025506" cy="2302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你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上午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好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我的心情不好，遇上了一些事情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发生了什么事呢？我可以帮你什么吗？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我出了车祸，但是肇事司机不肯承担责任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按照法律规定，司机须按责任比例进行赔偿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那我应该怎么办呢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</a:t>
            </a:r>
            <a:r>
              <a:rPr lang="en-US" altLang="zh-CN" sz="12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为您推荐道交案件律师，张某某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Post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有他的联系方式吗</a:t>
            </a:r>
            <a:endParaRPr lang="en-US" altLang="zh-CN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C1524C"/>
                </a:solidFill>
                <a:latin typeface="Palatino Linotype"/>
                <a:cs typeface="Palatino Linotype"/>
              </a:rPr>
              <a:t>Response : 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手机号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12233334444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，邮箱</a:t>
            </a:r>
            <a:r>
              <a:rPr lang="en-U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zmm@gmail.com</a:t>
            </a:r>
            <a:endParaRPr lang="en-US" altLang="zh-CN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pic>
        <p:nvPicPr>
          <p:cNvPr id="59" name="图片 58" descr="屏幕快照 2016-09-26 下午5.1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79" y="4287541"/>
            <a:ext cx="899398" cy="43419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729638" y="1929483"/>
            <a:ext cx="800219" cy="2080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（聊天</a:t>
            </a: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（情感）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（问答）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（推荐）</a:t>
            </a:r>
            <a:endParaRPr lang="en-US" altLang="zh-CN" sz="1200" dirty="0" smtClean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（任务）</a:t>
            </a:r>
            <a:endParaRPr lang="zh-CN" altLang="en-US" sz="1200" dirty="0"/>
          </a:p>
        </p:txBody>
      </p:sp>
      <p:cxnSp>
        <p:nvCxnSpPr>
          <p:cNvPr id="61" name="直线连接符 60"/>
          <p:cNvCxnSpPr/>
          <p:nvPr/>
        </p:nvCxnSpPr>
        <p:spPr>
          <a:xfrm flipV="1">
            <a:off x="4817816" y="2113280"/>
            <a:ext cx="3015544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6918960" y="2540000"/>
            <a:ext cx="914400" cy="1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>
            <a:off x="7244080" y="2979478"/>
            <a:ext cx="58928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/>
          <p:cNvCxnSpPr/>
          <p:nvPr/>
        </p:nvCxnSpPr>
        <p:spPr>
          <a:xfrm>
            <a:off x="6471920" y="3406458"/>
            <a:ext cx="1361440" cy="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 flipV="1">
            <a:off x="7244080" y="3857133"/>
            <a:ext cx="589579" cy="10160"/>
          </a:xfrm>
          <a:prstGeom prst="line">
            <a:avLst/>
          </a:prstGeom>
          <a:ln w="952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75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词嵌入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 descr="屏幕快照 2016-09-27 下午12.36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4" y="3393424"/>
            <a:ext cx="1560244" cy="501992"/>
          </a:xfrm>
          <a:prstGeom prst="rect">
            <a:avLst/>
          </a:prstGeom>
        </p:spPr>
      </p:pic>
      <p:pic>
        <p:nvPicPr>
          <p:cNvPr id="3" name="图片 2" descr="屏幕快照 2016-11-02 下午1.00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9" y="3885798"/>
            <a:ext cx="1459838" cy="4321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82332" y="1409990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81093" y="1965694"/>
            <a:ext cx="997970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82332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3102" y="1965694"/>
            <a:ext cx="997969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1788" y="2522305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187" y="1965692"/>
            <a:ext cx="997970" cy="495215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61788" y="1409989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右箭头 17"/>
          <p:cNvSpPr/>
          <p:nvPr/>
        </p:nvSpPr>
        <p:spPr>
          <a:xfrm rot="5400000">
            <a:off x="2177710" y="328383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449787" y="3644759"/>
            <a:ext cx="1381506" cy="3590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en-US" altLang="zh-CN" sz="1600" dirty="0" smtClean="0">
                <a:solidFill>
                  <a:srgbClr val="C1524C"/>
                </a:solidFill>
                <a:latin typeface="Palatino Linotype"/>
                <a:ea typeface="Hiragino Sans GB W3"/>
                <a:cs typeface="Palatino Linotype"/>
              </a:rPr>
              <a:t>128</a:t>
            </a:r>
            <a:r>
              <a:rPr lang="en-US" altLang="zh-CN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6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维词向量</a:t>
            </a:r>
            <a:endParaRPr lang="zh-CN" altLang="en-US" sz="16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3930974" y="375651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96090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宪法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30732" y="1905204"/>
            <a:ext cx="2167618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is-I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基本法 </a:t>
            </a:r>
            <a:r>
              <a:rPr lang="is-IS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is-I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0.7288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中华人民共和国宪法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0.6954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立法法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0.6849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党章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0.6733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选举法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0.6399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行政诉讼法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0.6369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刑事诉讼法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0.6360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组织法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0.6256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法令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0.6199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土地法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hr-HR" altLang="zh-CN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0.6068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13225" y="1445188"/>
            <a:ext cx="1091630" cy="37807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36157" y="1905204"/>
            <a:ext cx="1454403" cy="2412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我国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0.6352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0.6341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全球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0.5977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美国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0.5883</a:t>
            </a:r>
          </a:p>
          <a:p>
            <a:pPr algn="ctr" defTabSz="1216025">
              <a:spcBef>
                <a:spcPct val="20000"/>
              </a:spcBef>
            </a:pPr>
            <a:r>
              <a:rPr lang="ja-JP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国内 </a:t>
            </a:r>
            <a:r>
              <a:rPr lang="en-US" altLang="ja-JP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0.5866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0.5602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欧洲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0.5598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亚太地区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0.5591</a:t>
            </a:r>
          </a:p>
          <a:p>
            <a:pPr algn="ctr" defTabSz="1216025">
              <a:spcBef>
                <a:spcPct val="20000"/>
              </a:spcBef>
            </a:pPr>
            <a:r>
              <a:rPr lang="zh-CN" altLang="hr-HR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中外 </a:t>
            </a:r>
            <a:r>
              <a:rPr lang="hr-HR" altLang="zh-CN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0.5562</a:t>
            </a:r>
          </a:p>
          <a:p>
            <a:pPr algn="ctr" defTabSz="1216025">
              <a:spcBef>
                <a:spcPct val="20000"/>
              </a:spcBef>
            </a:pPr>
            <a:r>
              <a:rPr lang="zh-TW" altLang="en-US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强国 </a:t>
            </a:r>
            <a:r>
              <a:rPr lang="en-US" altLang="zh-TW" sz="1200" dirty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en-US" altLang="zh-TW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0.5553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FireShot Capture 7 - Knowledge Graph for DeepLaw - http___localhost_8888_sh_chatbot_codes_graph.ht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8" y="0"/>
            <a:ext cx="51511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语言层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74389" y="1402866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抽取式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83940" y="1402866"/>
            <a:ext cx="1072867" cy="50914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4388" y="2112786"/>
            <a:ext cx="1072867" cy="316302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文本搜索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4389" y="2459875"/>
            <a:ext cx="1072866" cy="316302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知识匹配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" name="直线连接符 8"/>
          <p:cNvCxnSpPr>
            <a:stCxn id="7" idx="0"/>
            <a:endCxn id="5" idx="2"/>
          </p:cNvCxnSpPr>
          <p:nvPr/>
        </p:nvCxnSpPr>
        <p:spPr>
          <a:xfrm flipV="1">
            <a:off x="2010822" y="1912015"/>
            <a:ext cx="1" cy="20077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209461" y="2377484"/>
            <a:ext cx="631145" cy="5433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1368" y="2377484"/>
            <a:ext cx="631144" cy="5433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42907" y="2377484"/>
            <a:ext cx="631144" cy="5433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42907" y="3080316"/>
            <a:ext cx="631144" cy="543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09461" y="3080316"/>
            <a:ext cx="631144" cy="543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61368" y="3080316"/>
            <a:ext cx="631144" cy="543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3" name="直线连接符 22"/>
          <p:cNvCxnSpPr>
            <a:stCxn id="20" idx="0"/>
            <a:endCxn id="16" idx="2"/>
          </p:cNvCxnSpPr>
          <p:nvPr/>
        </p:nvCxnSpPr>
        <p:spPr>
          <a:xfrm flipV="1">
            <a:off x="3658479" y="2920823"/>
            <a:ext cx="0" cy="15949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/>
          <p:cNvCxnSpPr>
            <a:stCxn id="21" idx="0"/>
            <a:endCxn id="14" idx="2"/>
          </p:cNvCxnSpPr>
          <p:nvPr/>
        </p:nvCxnSpPr>
        <p:spPr>
          <a:xfrm flipV="1">
            <a:off x="4525033" y="2920823"/>
            <a:ext cx="1" cy="15949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2" idx="0"/>
            <a:endCxn id="15" idx="2"/>
          </p:cNvCxnSpPr>
          <p:nvPr/>
        </p:nvCxnSpPr>
        <p:spPr>
          <a:xfrm flipV="1">
            <a:off x="5376940" y="2920823"/>
            <a:ext cx="0" cy="159493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257484" y="3777385"/>
            <a:ext cx="1289770" cy="585574"/>
          </a:xfrm>
          <a:prstGeom prst="rect">
            <a:avLst/>
          </a:prstGeom>
          <a:solidFill>
            <a:srgbClr val="DD878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排序并选择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最优匹配结果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83940" y="2112786"/>
            <a:ext cx="1072866" cy="31630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LSTM</a:t>
            </a:r>
            <a:endParaRPr kumimoji="1" lang="zh-CN" altLang="en-US" sz="1400" dirty="0">
              <a:solidFill>
                <a:schemeClr val="bg1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483940" y="2462441"/>
            <a:ext cx="1072866" cy="316302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GRU</a:t>
            </a:r>
            <a:endParaRPr kumimoji="1" lang="zh-CN" altLang="en-US" sz="1400" dirty="0">
              <a:solidFill>
                <a:schemeClr val="bg1"/>
              </a:solidFill>
              <a:latin typeface="Palatino Linotype"/>
              <a:ea typeface="Hiragino Sans GB W3"/>
              <a:cs typeface="Palatino Linotype"/>
            </a:endParaRPr>
          </a:p>
        </p:txBody>
      </p:sp>
      <p:cxnSp>
        <p:nvCxnSpPr>
          <p:cNvPr id="69" name="直线连接符 68"/>
          <p:cNvCxnSpPr>
            <a:stCxn id="37" idx="0"/>
            <a:endCxn id="6" idx="2"/>
          </p:cNvCxnSpPr>
          <p:nvPr/>
        </p:nvCxnSpPr>
        <p:spPr>
          <a:xfrm flipV="1">
            <a:off x="7020373" y="1912015"/>
            <a:ext cx="1" cy="20077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右箭头 71"/>
          <p:cNvSpPr/>
          <p:nvPr/>
        </p:nvSpPr>
        <p:spPr>
          <a:xfrm>
            <a:off x="2807952" y="255722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右箭头 72"/>
          <p:cNvSpPr/>
          <p:nvPr/>
        </p:nvSpPr>
        <p:spPr>
          <a:xfrm rot="10800000">
            <a:off x="5938100" y="255722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右箭头 73"/>
          <p:cNvSpPr/>
          <p:nvPr/>
        </p:nvSpPr>
        <p:spPr>
          <a:xfrm rot="8132539">
            <a:off x="2796573" y="3365289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右箭头 74"/>
          <p:cNvSpPr/>
          <p:nvPr/>
        </p:nvSpPr>
        <p:spPr>
          <a:xfrm rot="2693100">
            <a:off x="5949110" y="3365670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483940" y="3777385"/>
            <a:ext cx="1289772" cy="585574"/>
          </a:xfrm>
          <a:prstGeom prst="rect">
            <a:avLst/>
          </a:prstGeom>
          <a:solidFill>
            <a:srgbClr val="E8A77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Palatino Linotype"/>
                <a:ea typeface="Hiragino Sans GB W3"/>
                <a:cs typeface="Palatino Linotype"/>
              </a:rPr>
              <a:t>S2S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100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自动文本生成</a:t>
            </a:r>
            <a:endParaRPr kumimoji="1" lang="en-US" altLang="zh-CN" sz="1400" dirty="0" smtClean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2807952" y="41002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右箭头 78"/>
          <p:cNvSpPr/>
          <p:nvPr/>
        </p:nvSpPr>
        <p:spPr>
          <a:xfrm rot="10800000">
            <a:off x="5938100" y="41002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342907" y="3990712"/>
            <a:ext cx="2362553" cy="37224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结合当前语境输出对话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" name="图片 30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31" y="1446664"/>
            <a:ext cx="907805" cy="313636"/>
          </a:xfrm>
          <a:prstGeom prst="rect">
            <a:avLst/>
          </a:prstGeom>
        </p:spPr>
      </p:pic>
      <p:pic>
        <p:nvPicPr>
          <p:cNvPr id="33" name="图片 32" descr="屏幕快照 2016-09-26 下午4.51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60" y="1446664"/>
            <a:ext cx="1010890" cy="313636"/>
          </a:xfrm>
          <a:prstGeom prst="rect">
            <a:avLst/>
          </a:prstGeom>
        </p:spPr>
      </p:pic>
      <p:pic>
        <p:nvPicPr>
          <p:cNvPr id="34" name="图片 33" descr="屏幕快照 2016-09-26 下午4.57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68" y="1806514"/>
            <a:ext cx="907805" cy="350068"/>
          </a:xfrm>
          <a:prstGeom prst="rect">
            <a:avLst/>
          </a:prstGeom>
        </p:spPr>
      </p:pic>
      <p:pic>
        <p:nvPicPr>
          <p:cNvPr id="36" name="图片 35" descr="屏幕快照 2016-09-26 下午5.37.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46" y="1763569"/>
            <a:ext cx="907805" cy="393013"/>
          </a:xfrm>
          <a:prstGeom prst="rect">
            <a:avLst/>
          </a:prstGeom>
        </p:spPr>
      </p:pic>
      <p:pic>
        <p:nvPicPr>
          <p:cNvPr id="39" name="图片 38" descr="屏幕快照 2016-09-26 下午5.37.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83" y="1882720"/>
            <a:ext cx="907804" cy="273862"/>
          </a:xfrm>
          <a:prstGeom prst="rect">
            <a:avLst/>
          </a:prstGeom>
        </p:spPr>
      </p:pic>
      <p:pic>
        <p:nvPicPr>
          <p:cNvPr id="44" name="图片 43" descr="屏幕快照 2016-11-01 下午3.46.2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53" y="1400920"/>
            <a:ext cx="912318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技术实现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58469" y="1111574"/>
            <a:ext cx="1069846" cy="496222"/>
          </a:xfrm>
          <a:prstGeom prst="rect">
            <a:avLst/>
          </a:prstGeom>
          <a:solidFill>
            <a:srgbClr val="C0504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语言层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8469" y="2192593"/>
            <a:ext cx="1069846" cy="508999"/>
          </a:xfrm>
          <a:prstGeom prst="rect">
            <a:avLst/>
          </a:prstGeom>
          <a:solidFill>
            <a:srgbClr val="C76A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noProof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58469" y="3242387"/>
            <a:ext cx="1069846" cy="496222"/>
          </a:xfrm>
          <a:prstGeom prst="rect">
            <a:avLst/>
          </a:prstGeom>
          <a:solidFill>
            <a:srgbClr val="D0833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55869" y="4286853"/>
            <a:ext cx="1069846" cy="508999"/>
          </a:xfrm>
          <a:prstGeom prst="rect">
            <a:avLst/>
          </a:prstGeom>
          <a:solidFill>
            <a:srgbClr val="D9A3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Sans GB W3"/>
                <a:ea typeface="Hiragino Sans GB W3"/>
                <a:cs typeface="Hiragino Sans GB W3"/>
              </a:rPr>
              <a:t>数据</a:t>
            </a:r>
            <a:r>
              <a:rPr kumimoji="1" lang="zh-CN" altLang="en-US" sz="1600" kern="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层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上箭头 48"/>
          <p:cNvSpPr/>
          <p:nvPr/>
        </p:nvSpPr>
        <p:spPr>
          <a:xfrm>
            <a:off x="7793075" y="963551"/>
            <a:ext cx="771096" cy="3832301"/>
          </a:xfrm>
          <a:prstGeom prst="upArrow">
            <a:avLst/>
          </a:prstGeom>
          <a:gradFill flip="none" rotWithShape="1">
            <a:gsLst>
              <a:gs pos="0">
                <a:srgbClr val="C0504D"/>
              </a:gs>
              <a:gs pos="100000">
                <a:srgbClr val="E0BB24"/>
              </a:gs>
            </a:gsLst>
            <a:lin ang="54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产品线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0" name="罐形 49"/>
          <p:cNvSpPr/>
          <p:nvPr/>
        </p:nvSpPr>
        <p:spPr>
          <a:xfrm>
            <a:off x="6926053" y="1782085"/>
            <a:ext cx="822960" cy="496222"/>
          </a:xfrm>
          <a:prstGeom prst="can">
            <a:avLst/>
          </a:prstGeom>
          <a:solidFill>
            <a:srgbClr val="C56346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对话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1" name="罐形 50"/>
          <p:cNvSpPr/>
          <p:nvPr/>
        </p:nvSpPr>
        <p:spPr>
          <a:xfrm>
            <a:off x="6926323" y="4299630"/>
            <a:ext cx="822960" cy="496222"/>
          </a:xfrm>
          <a:prstGeom prst="can">
            <a:avLst/>
          </a:prstGeom>
          <a:solidFill>
            <a:srgbClr val="DBA92B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语料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罐形 52"/>
          <p:cNvSpPr/>
          <p:nvPr/>
        </p:nvSpPr>
        <p:spPr>
          <a:xfrm>
            <a:off x="6926053" y="3597887"/>
            <a:ext cx="822960" cy="496222"/>
          </a:xfrm>
          <a:prstGeom prst="can">
            <a:avLst/>
          </a:prstGeom>
          <a:solidFill>
            <a:srgbClr val="D28C35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罐形 53"/>
          <p:cNvSpPr/>
          <p:nvPr/>
        </p:nvSpPr>
        <p:spPr>
          <a:xfrm>
            <a:off x="6926053" y="2691442"/>
            <a:ext cx="822960" cy="496222"/>
          </a:xfrm>
          <a:prstGeom prst="can">
            <a:avLst/>
          </a:prstGeom>
          <a:solidFill>
            <a:srgbClr val="CA7240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模型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908584" y="1078727"/>
            <a:ext cx="4944624" cy="2787554"/>
          </a:xfrm>
          <a:prstGeom prst="roundRect">
            <a:avLst>
              <a:gd name="adj" fmla="val 6064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5" name="文本框 4"/>
          <p:cNvSpPr txBox="1">
            <a:spLocks noChangeArrowheads="1"/>
          </p:cNvSpPr>
          <p:nvPr/>
        </p:nvSpPr>
        <p:spPr bwMode="auto">
          <a:xfrm>
            <a:off x="3305424" y="1093193"/>
            <a:ext cx="2112065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pic>
        <p:nvPicPr>
          <p:cNvPr id="3" name="图片 2" descr="屏幕快照 2016-09-27 上午11.4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428" y="4405945"/>
            <a:ext cx="913042" cy="297792"/>
          </a:xfrm>
          <a:prstGeom prst="rect">
            <a:avLst/>
          </a:prstGeom>
        </p:spPr>
      </p:pic>
      <p:sp>
        <p:nvSpPr>
          <p:cNvPr id="90" name="圆角矩形 89"/>
          <p:cNvSpPr/>
          <p:nvPr/>
        </p:nvSpPr>
        <p:spPr>
          <a:xfrm>
            <a:off x="1908584" y="3899128"/>
            <a:ext cx="4944624" cy="896724"/>
          </a:xfrm>
          <a:prstGeom prst="roundRect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91" name="image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3560" y="3981434"/>
            <a:ext cx="615721" cy="4616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2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1179" y="3967746"/>
            <a:ext cx="772533" cy="4120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3" name="TextBox 13"/>
          <p:cNvSpPr txBox="1"/>
          <p:nvPr/>
        </p:nvSpPr>
        <p:spPr bwMode="auto">
          <a:xfrm>
            <a:off x="3832078" y="4105058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Scrapy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和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Redis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获取海量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多源异构数据并存储至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MySQL</a:t>
            </a:r>
            <a:endParaRPr lang="en-US" altLang="zh-CN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sp>
        <p:nvSpPr>
          <p:cNvPr id="94" name="罐形 93"/>
          <p:cNvSpPr/>
          <p:nvPr/>
        </p:nvSpPr>
        <p:spPr>
          <a:xfrm>
            <a:off x="6926053" y="1063229"/>
            <a:ext cx="822960" cy="496222"/>
          </a:xfrm>
          <a:prstGeom prst="can">
            <a:avLst/>
          </a:prstGeom>
          <a:solidFill>
            <a:srgbClr val="C1514D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/>
                </a:solidFill>
                <a:latin typeface="Hiragino Sans GB W3"/>
                <a:ea typeface="Hiragino Sans GB W3"/>
                <a:cs typeface="Hiragino Sans GB W3"/>
              </a:rPr>
              <a:t>应用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95" name="image5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49461" y="2359937"/>
            <a:ext cx="927883" cy="39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图片 100" descr="屏幕快照 2016-09-27 下午12.15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18" y="2376440"/>
            <a:ext cx="592924" cy="325152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 bwMode="auto">
          <a:xfrm>
            <a:off x="2255424" y="2419195"/>
            <a:ext cx="2404011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Keras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实现深度学习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Neo4j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存储知识图谱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104" name="图片 103" descr="屏幕快照 2016-09-27 下午12.36.1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65" y="3292930"/>
            <a:ext cx="1340075" cy="431155"/>
          </a:xfrm>
          <a:prstGeom prst="rect">
            <a:avLst/>
          </a:prstGeom>
        </p:spPr>
      </p:pic>
      <p:pic>
        <p:nvPicPr>
          <p:cNvPr id="103" name="图片 102" descr="屏幕快照 2016-09-27 下午12.35.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39" y="3151964"/>
            <a:ext cx="630827" cy="287377"/>
          </a:xfrm>
          <a:prstGeom prst="rect">
            <a:avLst/>
          </a:prstGeom>
        </p:spPr>
      </p:pic>
      <p:sp>
        <p:nvSpPr>
          <p:cNvPr id="105" name="TextBox 13"/>
          <p:cNvSpPr txBox="1"/>
          <p:nvPr/>
        </p:nvSpPr>
        <p:spPr bwMode="auto">
          <a:xfrm>
            <a:off x="3846334" y="3169192"/>
            <a:ext cx="2867867" cy="5134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Jieba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分词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进行初步文本处理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使用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Word2Vec</a:t>
            </a:r>
            <a:r>
              <a:rPr lang="en-US" altLang="zh-CN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训练语言模型</a:t>
            </a:r>
            <a:endParaRPr lang="en-US" altLang="zh-CN" sz="1400" dirty="0" smtClean="0">
              <a:solidFill>
                <a:srgbClr val="595959"/>
              </a:solidFill>
              <a:latin typeface="Palatino Linotype"/>
              <a:ea typeface="Hiragino Sans GB W3"/>
              <a:cs typeface="Palatino Linotype"/>
              <a:sym typeface="Arial" charset="0"/>
            </a:endParaRPr>
          </a:p>
        </p:txBody>
      </p:sp>
      <p:pic>
        <p:nvPicPr>
          <p:cNvPr id="106" name="图片 105" descr="屏幕快照 2016-09-27 下午12.41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717" y="1795710"/>
            <a:ext cx="1053122" cy="438801"/>
          </a:xfrm>
          <a:prstGeom prst="rect">
            <a:avLst/>
          </a:prstGeom>
        </p:spPr>
      </p:pic>
      <p:sp>
        <p:nvSpPr>
          <p:cNvPr id="108" name="TextBox 13"/>
          <p:cNvSpPr txBox="1"/>
          <p:nvPr/>
        </p:nvSpPr>
        <p:spPr bwMode="auto">
          <a:xfrm>
            <a:off x="3608995" y="1878220"/>
            <a:ext cx="2867867" cy="2333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Flask</a:t>
            </a:r>
            <a:r>
              <a:rPr lang="en-US" altLang="zh-CN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 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实现产品交互界面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pic>
        <p:nvPicPr>
          <p:cNvPr id="5" name="图片 4" descr="屏幕快照 2016-11-02 下午12.20.2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20" y="2743966"/>
            <a:ext cx="1684781" cy="2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技术流程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226"/>
          <p:cNvSpPr>
            <a:spLocks noEditPoints="1"/>
          </p:cNvSpPr>
          <p:nvPr/>
        </p:nvSpPr>
        <p:spPr bwMode="auto">
          <a:xfrm>
            <a:off x="4035254" y="990273"/>
            <a:ext cx="421155" cy="513407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237"/>
          <p:cNvSpPr>
            <a:spLocks/>
          </p:cNvSpPr>
          <p:nvPr/>
        </p:nvSpPr>
        <p:spPr bwMode="auto">
          <a:xfrm>
            <a:off x="675163" y="4027138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46"/>
          <p:cNvSpPr>
            <a:spLocks/>
          </p:cNvSpPr>
          <p:nvPr/>
        </p:nvSpPr>
        <p:spPr bwMode="auto">
          <a:xfrm>
            <a:off x="675163" y="4453110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48"/>
          <p:cNvSpPr>
            <a:spLocks/>
          </p:cNvSpPr>
          <p:nvPr/>
        </p:nvSpPr>
        <p:spPr bwMode="auto">
          <a:xfrm>
            <a:off x="675163" y="361350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9616" y="3999974"/>
            <a:ext cx="141757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Retrieval</a:t>
            </a:r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-based</a:t>
            </a:r>
            <a:endParaRPr lang="zh-CN" altLang="en-US" sz="1400" dirty="0">
              <a:solidFill>
                <a:srgbClr val="CB733E"/>
              </a:solidFill>
              <a:latin typeface="Palatino Linotype"/>
              <a:cs typeface="Palatino Linotype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9616" y="4408006"/>
            <a:ext cx="14227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Learning-based</a:t>
            </a:r>
            <a:endParaRPr lang="zh-CN" altLang="en-US" sz="1400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9616" y="3586338"/>
            <a:ext cx="10717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Rule-based</a:t>
            </a:r>
            <a:endParaRPr lang="zh-CN" altLang="en-US" sz="1400" dirty="0">
              <a:solidFill>
                <a:srgbClr val="D59533"/>
              </a:solidFill>
              <a:latin typeface="Palatino Linotype"/>
              <a:cs typeface="Palatino Linotype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97068" y="1081843"/>
            <a:ext cx="6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Post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5094" y="4346451"/>
            <a:ext cx="1154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1524C"/>
                </a:solidFill>
                <a:latin typeface="Palatino Linotype"/>
                <a:cs typeface="Palatino Linotype"/>
              </a:rPr>
              <a:t>Response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 rot="5400000">
            <a:off x="4449275" y="1686667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91852" y="2074277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完全匹配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80421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模版匹配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3625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知识图谱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53292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关键词搜索</a:t>
            </a:r>
            <a:endParaRPr lang="zh-CN" altLang="en-US" sz="12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6160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神经网络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722779" y="2076488"/>
            <a:ext cx="1096308" cy="665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6025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</a:rPr>
              <a:t>特征检索</a:t>
            </a:r>
            <a:endParaRPr lang="zh-CN" altLang="en-US" sz="1400" dirty="0">
              <a:solidFill>
                <a:srgbClr val="595959"/>
              </a:solidFill>
              <a:latin typeface="Palatino Linotype"/>
              <a:ea typeface="Hiragino Sans GB W3"/>
              <a:cs typeface="Palatino Linotype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88520" y="3999974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2</a:t>
            </a:r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288520" y="4408006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3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专业问答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88520" y="3605571"/>
            <a:ext cx="108234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  </a:t>
            </a:r>
            <a:r>
              <a:rPr lang="zh-CN" altLang="en-US" sz="1400" dirty="0" smtClean="0">
                <a:solidFill>
                  <a:srgbClr val="C1524C"/>
                </a:solidFill>
                <a:latin typeface="Hiragino Sans GB W3"/>
                <a:ea typeface="Hiragino Sans GB W3"/>
                <a:cs typeface="Hiragino Sans GB W3"/>
              </a:rPr>
              <a:t>随便唠唠</a:t>
            </a:r>
            <a:endParaRPr lang="zh-CN" altLang="en-US" sz="1400" dirty="0">
              <a:solidFill>
                <a:srgbClr val="C1524C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1468" y="1943699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</a:t>
            </a:r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39" name="Freeform 348"/>
          <p:cNvSpPr>
            <a:spLocks/>
          </p:cNvSpPr>
          <p:nvPr/>
        </p:nvSpPr>
        <p:spPr bwMode="auto">
          <a:xfrm>
            <a:off x="3265445" y="1962562"/>
            <a:ext cx="270591" cy="268492"/>
          </a:xfrm>
          <a:custGeom>
            <a:avLst/>
            <a:gdLst>
              <a:gd name="T0" fmla="*/ 252 w 257"/>
              <a:gd name="T1" fmla="*/ 118 h 256"/>
              <a:gd name="T2" fmla="*/ 252 w 257"/>
              <a:gd name="T3" fmla="*/ 118 h 256"/>
              <a:gd name="T4" fmla="*/ 256 w 257"/>
              <a:gd name="T5" fmla="*/ 124 h 256"/>
              <a:gd name="T6" fmla="*/ 257 w 257"/>
              <a:gd name="T7" fmla="*/ 129 h 256"/>
              <a:gd name="T8" fmla="*/ 256 w 257"/>
              <a:gd name="T9" fmla="*/ 134 h 256"/>
              <a:gd name="T10" fmla="*/ 252 w 257"/>
              <a:gd name="T11" fmla="*/ 138 h 256"/>
              <a:gd name="T12" fmla="*/ 138 w 257"/>
              <a:gd name="T13" fmla="*/ 252 h 256"/>
              <a:gd name="T14" fmla="*/ 138 w 257"/>
              <a:gd name="T15" fmla="*/ 252 h 256"/>
              <a:gd name="T16" fmla="*/ 134 w 257"/>
              <a:gd name="T17" fmla="*/ 256 h 256"/>
              <a:gd name="T18" fmla="*/ 128 w 257"/>
              <a:gd name="T19" fmla="*/ 256 h 256"/>
              <a:gd name="T20" fmla="*/ 123 w 257"/>
              <a:gd name="T21" fmla="*/ 256 h 256"/>
              <a:gd name="T22" fmla="*/ 118 w 257"/>
              <a:gd name="T23" fmla="*/ 252 h 256"/>
              <a:gd name="T24" fmla="*/ 4 w 257"/>
              <a:gd name="T25" fmla="*/ 138 h 256"/>
              <a:gd name="T26" fmla="*/ 4 w 257"/>
              <a:gd name="T27" fmla="*/ 138 h 256"/>
              <a:gd name="T28" fmla="*/ 1 w 257"/>
              <a:gd name="T29" fmla="*/ 134 h 256"/>
              <a:gd name="T30" fmla="*/ 0 w 257"/>
              <a:gd name="T31" fmla="*/ 129 h 256"/>
              <a:gd name="T32" fmla="*/ 1 w 257"/>
              <a:gd name="T33" fmla="*/ 124 h 256"/>
              <a:gd name="T34" fmla="*/ 4 w 257"/>
              <a:gd name="T35" fmla="*/ 118 h 256"/>
              <a:gd name="T36" fmla="*/ 118 w 257"/>
              <a:gd name="T37" fmla="*/ 4 h 256"/>
              <a:gd name="T38" fmla="*/ 118 w 257"/>
              <a:gd name="T39" fmla="*/ 4 h 256"/>
              <a:gd name="T40" fmla="*/ 123 w 257"/>
              <a:gd name="T41" fmla="*/ 1 h 256"/>
              <a:gd name="T42" fmla="*/ 128 w 257"/>
              <a:gd name="T43" fmla="*/ 0 h 256"/>
              <a:gd name="T44" fmla="*/ 134 w 257"/>
              <a:gd name="T45" fmla="*/ 1 h 256"/>
              <a:gd name="T46" fmla="*/ 138 w 257"/>
              <a:gd name="T47" fmla="*/ 4 h 256"/>
              <a:gd name="T48" fmla="*/ 252 w 257"/>
              <a:gd name="T49" fmla="*/ 11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7" h="256">
                <a:moveTo>
                  <a:pt x="252" y="118"/>
                </a:moveTo>
                <a:lnTo>
                  <a:pt x="252" y="118"/>
                </a:lnTo>
                <a:lnTo>
                  <a:pt x="256" y="124"/>
                </a:lnTo>
                <a:lnTo>
                  <a:pt x="257" y="129"/>
                </a:lnTo>
                <a:lnTo>
                  <a:pt x="256" y="134"/>
                </a:lnTo>
                <a:lnTo>
                  <a:pt x="252" y="138"/>
                </a:lnTo>
                <a:lnTo>
                  <a:pt x="138" y="252"/>
                </a:lnTo>
                <a:lnTo>
                  <a:pt x="138" y="252"/>
                </a:lnTo>
                <a:lnTo>
                  <a:pt x="134" y="256"/>
                </a:lnTo>
                <a:lnTo>
                  <a:pt x="128" y="256"/>
                </a:lnTo>
                <a:lnTo>
                  <a:pt x="123" y="256"/>
                </a:lnTo>
                <a:lnTo>
                  <a:pt x="118" y="252"/>
                </a:lnTo>
                <a:lnTo>
                  <a:pt x="4" y="138"/>
                </a:lnTo>
                <a:lnTo>
                  <a:pt x="4" y="138"/>
                </a:lnTo>
                <a:lnTo>
                  <a:pt x="1" y="134"/>
                </a:lnTo>
                <a:lnTo>
                  <a:pt x="0" y="129"/>
                </a:lnTo>
                <a:lnTo>
                  <a:pt x="1" y="124"/>
                </a:lnTo>
                <a:lnTo>
                  <a:pt x="4" y="118"/>
                </a:lnTo>
                <a:lnTo>
                  <a:pt x="118" y="4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34" y="1"/>
                </a:lnTo>
                <a:lnTo>
                  <a:pt x="138" y="4"/>
                </a:lnTo>
                <a:lnTo>
                  <a:pt x="252" y="118"/>
                </a:lnTo>
                <a:close/>
              </a:path>
            </a:pathLst>
          </a:custGeom>
          <a:solidFill>
            <a:srgbClr val="D595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37"/>
          <p:cNvSpPr>
            <a:spLocks/>
          </p:cNvSpPr>
          <p:nvPr/>
        </p:nvSpPr>
        <p:spPr bwMode="auto">
          <a:xfrm>
            <a:off x="580941" y="1967432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7"/>
          <p:cNvSpPr>
            <a:spLocks/>
          </p:cNvSpPr>
          <p:nvPr/>
        </p:nvSpPr>
        <p:spPr bwMode="auto">
          <a:xfrm>
            <a:off x="1934580" y="1965316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37"/>
          <p:cNvSpPr>
            <a:spLocks/>
          </p:cNvSpPr>
          <p:nvPr/>
        </p:nvSpPr>
        <p:spPr bwMode="auto">
          <a:xfrm>
            <a:off x="4604067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37"/>
          <p:cNvSpPr>
            <a:spLocks/>
          </p:cNvSpPr>
          <p:nvPr/>
        </p:nvSpPr>
        <p:spPr bwMode="auto">
          <a:xfrm>
            <a:off x="5934913" y="1965384"/>
            <a:ext cx="273972" cy="258752"/>
          </a:xfrm>
          <a:custGeom>
            <a:avLst/>
            <a:gdLst>
              <a:gd name="T0" fmla="*/ 125 w 251"/>
              <a:gd name="T1" fmla="*/ 0 h 238"/>
              <a:gd name="T2" fmla="*/ 167 w 251"/>
              <a:gd name="T3" fmla="*/ 74 h 238"/>
              <a:gd name="T4" fmla="*/ 251 w 251"/>
              <a:gd name="T5" fmla="*/ 91 h 238"/>
              <a:gd name="T6" fmla="*/ 193 w 251"/>
              <a:gd name="T7" fmla="*/ 153 h 238"/>
              <a:gd name="T8" fmla="*/ 203 w 251"/>
              <a:gd name="T9" fmla="*/ 238 h 238"/>
              <a:gd name="T10" fmla="*/ 125 w 251"/>
              <a:gd name="T11" fmla="*/ 201 h 238"/>
              <a:gd name="T12" fmla="*/ 48 w 251"/>
              <a:gd name="T13" fmla="*/ 238 h 238"/>
              <a:gd name="T14" fmla="*/ 59 w 251"/>
              <a:gd name="T15" fmla="*/ 153 h 238"/>
              <a:gd name="T16" fmla="*/ 0 w 251"/>
              <a:gd name="T17" fmla="*/ 91 h 238"/>
              <a:gd name="T18" fmla="*/ 85 w 251"/>
              <a:gd name="T19" fmla="*/ 74 h 238"/>
              <a:gd name="T20" fmla="*/ 125 w 251"/>
              <a:gd name="T21" fmla="*/ 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1" h="238">
                <a:moveTo>
                  <a:pt x="125" y="0"/>
                </a:moveTo>
                <a:lnTo>
                  <a:pt x="167" y="74"/>
                </a:lnTo>
                <a:lnTo>
                  <a:pt x="251" y="91"/>
                </a:lnTo>
                <a:lnTo>
                  <a:pt x="193" y="153"/>
                </a:lnTo>
                <a:lnTo>
                  <a:pt x="203" y="238"/>
                </a:lnTo>
                <a:lnTo>
                  <a:pt x="125" y="201"/>
                </a:lnTo>
                <a:lnTo>
                  <a:pt x="48" y="238"/>
                </a:lnTo>
                <a:lnTo>
                  <a:pt x="59" y="153"/>
                </a:lnTo>
                <a:lnTo>
                  <a:pt x="0" y="91"/>
                </a:lnTo>
                <a:lnTo>
                  <a:pt x="85" y="74"/>
                </a:lnTo>
                <a:lnTo>
                  <a:pt x="125" y="0"/>
                </a:lnTo>
                <a:close/>
              </a:path>
            </a:pathLst>
          </a:custGeom>
          <a:solidFill>
            <a:srgbClr val="CB73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346"/>
          <p:cNvSpPr>
            <a:spLocks/>
          </p:cNvSpPr>
          <p:nvPr/>
        </p:nvSpPr>
        <p:spPr bwMode="auto">
          <a:xfrm>
            <a:off x="7259138" y="2007686"/>
            <a:ext cx="270591" cy="234654"/>
          </a:xfrm>
          <a:custGeom>
            <a:avLst/>
            <a:gdLst>
              <a:gd name="T0" fmla="*/ 129 w 256"/>
              <a:gd name="T1" fmla="*/ 50 h 224"/>
              <a:gd name="T2" fmla="*/ 113 w 256"/>
              <a:gd name="T3" fmla="*/ 25 h 224"/>
              <a:gd name="T4" fmla="*/ 95 w 256"/>
              <a:gd name="T5" fmla="*/ 9 h 224"/>
              <a:gd name="T6" fmla="*/ 74 w 256"/>
              <a:gd name="T7" fmla="*/ 1 h 224"/>
              <a:gd name="T8" fmla="*/ 52 w 256"/>
              <a:gd name="T9" fmla="*/ 1 h 224"/>
              <a:gd name="T10" fmla="*/ 33 w 256"/>
              <a:gd name="T11" fmla="*/ 11 h 224"/>
              <a:gd name="T12" fmla="*/ 16 w 256"/>
              <a:gd name="T13" fmla="*/ 26 h 224"/>
              <a:gd name="T14" fmla="*/ 6 w 256"/>
              <a:gd name="T15" fmla="*/ 50 h 224"/>
              <a:gd name="T16" fmla="*/ 0 w 256"/>
              <a:gd name="T17" fmla="*/ 79 h 224"/>
              <a:gd name="T18" fmla="*/ 2 w 256"/>
              <a:gd name="T19" fmla="*/ 89 h 224"/>
              <a:gd name="T20" fmla="*/ 6 w 256"/>
              <a:gd name="T21" fmla="*/ 104 h 224"/>
              <a:gd name="T22" fmla="*/ 12 w 256"/>
              <a:gd name="T23" fmla="*/ 117 h 224"/>
              <a:gd name="T24" fmla="*/ 26 w 256"/>
              <a:gd name="T25" fmla="*/ 134 h 224"/>
              <a:gd name="T26" fmla="*/ 51 w 256"/>
              <a:gd name="T27" fmla="*/ 152 h 224"/>
              <a:gd name="T28" fmla="*/ 76 w 256"/>
              <a:gd name="T29" fmla="*/ 166 h 224"/>
              <a:gd name="T30" fmla="*/ 96 w 256"/>
              <a:gd name="T31" fmla="*/ 182 h 224"/>
              <a:gd name="T32" fmla="*/ 124 w 256"/>
              <a:gd name="T33" fmla="*/ 212 h 224"/>
              <a:gd name="T34" fmla="*/ 129 w 256"/>
              <a:gd name="T35" fmla="*/ 224 h 224"/>
              <a:gd name="T36" fmla="*/ 130 w 256"/>
              <a:gd name="T37" fmla="*/ 218 h 224"/>
              <a:gd name="T38" fmla="*/ 146 w 256"/>
              <a:gd name="T39" fmla="*/ 198 h 224"/>
              <a:gd name="T40" fmla="*/ 182 w 256"/>
              <a:gd name="T41" fmla="*/ 166 h 224"/>
              <a:gd name="T42" fmla="*/ 206 w 256"/>
              <a:gd name="T43" fmla="*/ 151 h 224"/>
              <a:gd name="T44" fmla="*/ 230 w 256"/>
              <a:gd name="T45" fmla="*/ 133 h 224"/>
              <a:gd name="T46" fmla="*/ 246 w 256"/>
              <a:gd name="T47" fmla="*/ 117 h 224"/>
              <a:gd name="T48" fmla="*/ 252 w 256"/>
              <a:gd name="T49" fmla="*/ 104 h 224"/>
              <a:gd name="T50" fmla="*/ 256 w 256"/>
              <a:gd name="T51" fmla="*/ 89 h 224"/>
              <a:gd name="T52" fmla="*/ 256 w 256"/>
              <a:gd name="T53" fmla="*/ 79 h 224"/>
              <a:gd name="T54" fmla="*/ 252 w 256"/>
              <a:gd name="T55" fmla="*/ 48 h 224"/>
              <a:gd name="T56" fmla="*/ 241 w 256"/>
              <a:gd name="T57" fmla="*/ 26 h 224"/>
              <a:gd name="T58" fmla="*/ 224 w 256"/>
              <a:gd name="T59" fmla="*/ 11 h 224"/>
              <a:gd name="T60" fmla="*/ 204 w 256"/>
              <a:gd name="T61" fmla="*/ 3 h 224"/>
              <a:gd name="T62" fmla="*/ 182 w 256"/>
              <a:gd name="T63" fmla="*/ 3 h 224"/>
              <a:gd name="T64" fmla="*/ 161 w 256"/>
              <a:gd name="T65" fmla="*/ 9 h 224"/>
              <a:gd name="T66" fmla="*/ 143 w 256"/>
              <a:gd name="T67" fmla="*/ 25 h 224"/>
              <a:gd name="T68" fmla="*/ 129 w 256"/>
              <a:gd name="T69" fmla="*/ 5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24">
                <a:moveTo>
                  <a:pt x="129" y="50"/>
                </a:moveTo>
                <a:lnTo>
                  <a:pt x="129" y="50"/>
                </a:lnTo>
                <a:lnTo>
                  <a:pt x="121" y="35"/>
                </a:lnTo>
                <a:lnTo>
                  <a:pt x="113" y="25"/>
                </a:lnTo>
                <a:lnTo>
                  <a:pt x="104" y="16"/>
                </a:lnTo>
                <a:lnTo>
                  <a:pt x="95" y="9"/>
                </a:lnTo>
                <a:lnTo>
                  <a:pt x="85" y="4"/>
                </a:lnTo>
                <a:lnTo>
                  <a:pt x="74" y="1"/>
                </a:lnTo>
                <a:lnTo>
                  <a:pt x="63" y="0"/>
                </a:lnTo>
                <a:lnTo>
                  <a:pt x="52" y="1"/>
                </a:lnTo>
                <a:lnTo>
                  <a:pt x="42" y="5"/>
                </a:lnTo>
                <a:lnTo>
                  <a:pt x="33" y="11"/>
                </a:lnTo>
                <a:lnTo>
                  <a:pt x="24" y="17"/>
                </a:lnTo>
                <a:lnTo>
                  <a:pt x="16" y="26"/>
                </a:lnTo>
                <a:lnTo>
                  <a:pt x="9" y="37"/>
                </a:lnTo>
                <a:lnTo>
                  <a:pt x="6" y="50"/>
                </a:lnTo>
                <a:lnTo>
                  <a:pt x="2" y="64"/>
                </a:lnTo>
                <a:lnTo>
                  <a:pt x="0" y="79"/>
                </a:lnTo>
                <a:lnTo>
                  <a:pt x="0" y="79"/>
                </a:lnTo>
                <a:lnTo>
                  <a:pt x="2" y="89"/>
                </a:lnTo>
                <a:lnTo>
                  <a:pt x="3" y="96"/>
                </a:lnTo>
                <a:lnTo>
                  <a:pt x="6" y="104"/>
                </a:lnTo>
                <a:lnTo>
                  <a:pt x="8" y="111"/>
                </a:lnTo>
                <a:lnTo>
                  <a:pt x="12" y="117"/>
                </a:lnTo>
                <a:lnTo>
                  <a:pt x="16" y="124"/>
                </a:lnTo>
                <a:lnTo>
                  <a:pt x="26" y="134"/>
                </a:lnTo>
                <a:lnTo>
                  <a:pt x="39" y="143"/>
                </a:lnTo>
                <a:lnTo>
                  <a:pt x="51" y="152"/>
                </a:lnTo>
                <a:lnTo>
                  <a:pt x="76" y="166"/>
                </a:lnTo>
                <a:lnTo>
                  <a:pt x="76" y="166"/>
                </a:lnTo>
                <a:lnTo>
                  <a:pt x="86" y="174"/>
                </a:lnTo>
                <a:lnTo>
                  <a:pt x="96" y="182"/>
                </a:lnTo>
                <a:lnTo>
                  <a:pt x="112" y="198"/>
                </a:lnTo>
                <a:lnTo>
                  <a:pt x="124" y="212"/>
                </a:lnTo>
                <a:lnTo>
                  <a:pt x="126" y="218"/>
                </a:lnTo>
                <a:lnTo>
                  <a:pt x="129" y="224"/>
                </a:lnTo>
                <a:lnTo>
                  <a:pt x="129" y="224"/>
                </a:lnTo>
                <a:lnTo>
                  <a:pt x="130" y="218"/>
                </a:lnTo>
                <a:lnTo>
                  <a:pt x="134" y="212"/>
                </a:lnTo>
                <a:lnTo>
                  <a:pt x="146" y="198"/>
                </a:lnTo>
                <a:lnTo>
                  <a:pt x="163" y="182"/>
                </a:lnTo>
                <a:lnTo>
                  <a:pt x="182" y="166"/>
                </a:lnTo>
                <a:lnTo>
                  <a:pt x="182" y="166"/>
                </a:lnTo>
                <a:lnTo>
                  <a:pt x="206" y="151"/>
                </a:lnTo>
                <a:lnTo>
                  <a:pt x="219" y="143"/>
                </a:lnTo>
                <a:lnTo>
                  <a:pt x="230" y="133"/>
                </a:lnTo>
                <a:lnTo>
                  <a:pt x="241" y="122"/>
                </a:lnTo>
                <a:lnTo>
                  <a:pt x="246" y="117"/>
                </a:lnTo>
                <a:lnTo>
                  <a:pt x="250" y="111"/>
                </a:lnTo>
                <a:lnTo>
                  <a:pt x="252" y="104"/>
                </a:lnTo>
                <a:lnTo>
                  <a:pt x="255" y="96"/>
                </a:lnTo>
                <a:lnTo>
                  <a:pt x="256" y="89"/>
                </a:lnTo>
                <a:lnTo>
                  <a:pt x="256" y="79"/>
                </a:lnTo>
                <a:lnTo>
                  <a:pt x="256" y="79"/>
                </a:lnTo>
                <a:lnTo>
                  <a:pt x="255" y="63"/>
                </a:lnTo>
                <a:lnTo>
                  <a:pt x="252" y="48"/>
                </a:lnTo>
                <a:lnTo>
                  <a:pt x="247" y="37"/>
                </a:lnTo>
                <a:lnTo>
                  <a:pt x="241" y="26"/>
                </a:lnTo>
                <a:lnTo>
                  <a:pt x="233" y="17"/>
                </a:lnTo>
                <a:lnTo>
                  <a:pt x="224" y="11"/>
                </a:lnTo>
                <a:lnTo>
                  <a:pt x="215" y="5"/>
                </a:lnTo>
                <a:lnTo>
                  <a:pt x="204" y="3"/>
                </a:lnTo>
                <a:lnTo>
                  <a:pt x="194" y="1"/>
                </a:lnTo>
                <a:lnTo>
                  <a:pt x="182" y="3"/>
                </a:lnTo>
                <a:lnTo>
                  <a:pt x="172" y="5"/>
                </a:lnTo>
                <a:lnTo>
                  <a:pt x="161" y="9"/>
                </a:lnTo>
                <a:lnTo>
                  <a:pt x="152" y="17"/>
                </a:lnTo>
                <a:lnTo>
                  <a:pt x="143" y="25"/>
                </a:lnTo>
                <a:lnTo>
                  <a:pt x="135" y="37"/>
                </a:lnTo>
                <a:lnTo>
                  <a:pt x="129" y="50"/>
                </a:lnTo>
                <a:lnTo>
                  <a:pt x="129" y="50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23359" y="1942210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A723E"/>
                </a:solidFill>
                <a:latin typeface="Palatino Linotype"/>
                <a:cs typeface="Palatino Linotype"/>
              </a:rPr>
              <a:t>1</a:t>
            </a:r>
            <a:r>
              <a:rPr lang="en-US" altLang="zh-CN" sz="1400" dirty="0" smtClean="0">
                <a:solidFill>
                  <a:srgbClr val="CA723E"/>
                </a:solidFill>
                <a:latin typeface="Palatino Linotype"/>
                <a:cs typeface="Palatino Linotype"/>
              </a:rPr>
              <a:t>, 2</a:t>
            </a:r>
            <a:endParaRPr lang="zh-CN" altLang="en-US" sz="1400" dirty="0">
              <a:solidFill>
                <a:srgbClr val="CA723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49781" y="194082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1</a:t>
            </a:r>
            <a:r>
              <a:rPr lang="en-US" altLang="zh-CN" sz="1400" dirty="0" smtClean="0">
                <a:solidFill>
                  <a:srgbClr val="D59533"/>
                </a:solidFill>
                <a:latin typeface="Palatino Linotype"/>
                <a:cs typeface="Palatino Linotype"/>
              </a:rPr>
              <a:t>, 3</a:t>
            </a:r>
            <a:endParaRPr lang="zh-CN" altLang="en-US" sz="1400" dirty="0">
              <a:solidFill>
                <a:srgbClr val="D59533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894989" y="1944933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1</a:t>
            </a:r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, 2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78857" y="194082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B733E"/>
                </a:solidFill>
                <a:latin typeface="Palatino Linotype"/>
                <a:cs typeface="Palatino Linotype"/>
              </a:rPr>
              <a:t>3</a:t>
            </a:r>
            <a:endParaRPr lang="zh-CN" altLang="en-US" sz="1400" dirty="0">
              <a:solidFill>
                <a:srgbClr val="CB733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66277" y="1944933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1</a:t>
            </a:r>
            <a:r>
              <a:rPr lang="en-US" altLang="zh-CN" sz="1400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, 2, 3</a:t>
            </a:r>
            <a:endParaRPr lang="zh-CN" altLang="en-US" sz="1400" dirty="0">
              <a:solidFill>
                <a:srgbClr val="C1524C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057531" y="3124524"/>
            <a:ext cx="1086074" cy="399767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聊天模式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057531" y="3590670"/>
            <a:ext cx="1093072" cy="399767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概率加权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右箭头 52"/>
          <p:cNvSpPr/>
          <p:nvPr/>
        </p:nvSpPr>
        <p:spPr>
          <a:xfrm rot="5400000">
            <a:off x="4468817" y="4180305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连接符 53"/>
          <p:cNvCxnSpPr>
            <a:endCxn id="16" idx="2"/>
          </p:cNvCxnSpPr>
          <p:nvPr/>
        </p:nvCxnSpPr>
        <p:spPr>
          <a:xfrm flipH="1" flipV="1">
            <a:off x="1240006" y="2739552"/>
            <a:ext cx="2763745" cy="694528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线连接符 57"/>
          <p:cNvCxnSpPr>
            <a:endCxn id="21" idx="2"/>
          </p:cNvCxnSpPr>
          <p:nvPr/>
        </p:nvCxnSpPr>
        <p:spPr>
          <a:xfrm flipH="1" flipV="1">
            <a:off x="2601446" y="2741763"/>
            <a:ext cx="1402305" cy="454989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线连接符 58"/>
          <p:cNvCxnSpPr>
            <a:stCxn id="50" idx="3"/>
            <a:endCxn id="20" idx="2"/>
          </p:cNvCxnSpPr>
          <p:nvPr/>
        </p:nvCxnSpPr>
        <p:spPr>
          <a:xfrm flipV="1">
            <a:off x="5143605" y="2741763"/>
            <a:ext cx="1458174" cy="582645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线连接符 59"/>
          <p:cNvCxnSpPr>
            <a:endCxn id="18" idx="2"/>
          </p:cNvCxnSpPr>
          <p:nvPr/>
        </p:nvCxnSpPr>
        <p:spPr>
          <a:xfrm flipH="1" flipV="1">
            <a:off x="3928575" y="2741763"/>
            <a:ext cx="419905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线连接符 60"/>
          <p:cNvCxnSpPr>
            <a:endCxn id="24" idx="2"/>
          </p:cNvCxnSpPr>
          <p:nvPr/>
        </p:nvCxnSpPr>
        <p:spPr>
          <a:xfrm flipV="1">
            <a:off x="4878039" y="2741763"/>
            <a:ext cx="392894" cy="382761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endCxn id="22" idx="2"/>
          </p:cNvCxnSpPr>
          <p:nvPr/>
        </p:nvCxnSpPr>
        <p:spPr>
          <a:xfrm flipV="1">
            <a:off x="5212967" y="2741763"/>
            <a:ext cx="2711347" cy="692317"/>
          </a:xfrm>
          <a:prstGeom prst="line">
            <a:avLst/>
          </a:prstGeom>
          <a:ln w="12700" cmpd="sng">
            <a:solidFill>
              <a:schemeClr val="bg1">
                <a:lumMod val="85000"/>
              </a:schemeClr>
            </a:solidFill>
            <a:headEnd type="triangle"/>
            <a:tailEnd type="none" w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6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3604171" y="1557409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6351684" y="1567881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64063" y="2454482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我国执业律师人数已超过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29.7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人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，律师事务所达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到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2.4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多家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新华网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2016.03.30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椭圆 10"/>
          <p:cNvSpPr>
            <a:spLocks noChangeArrowheads="1"/>
          </p:cNvSpPr>
          <p:nvPr/>
        </p:nvSpPr>
        <p:spPr bwMode="auto">
          <a:xfrm>
            <a:off x="867477" y="1557409"/>
            <a:ext cx="688975" cy="688975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372"/>
          <p:cNvSpPr>
            <a:spLocks/>
          </p:cNvSpPr>
          <p:nvPr/>
        </p:nvSpPr>
        <p:spPr bwMode="auto">
          <a:xfrm>
            <a:off x="1021425" y="1780367"/>
            <a:ext cx="388938" cy="260350"/>
          </a:xfrm>
          <a:custGeom>
            <a:avLst/>
            <a:gdLst>
              <a:gd name="T0" fmla="*/ 2147483647 w 174"/>
              <a:gd name="T1" fmla="*/ 2147483647 h 117"/>
              <a:gd name="T2" fmla="*/ 2147483647 w 174"/>
              <a:gd name="T3" fmla="*/ 0 h 117"/>
              <a:gd name="T4" fmla="*/ 2147483647 w 174"/>
              <a:gd name="T5" fmla="*/ 2147483647 h 117"/>
              <a:gd name="T6" fmla="*/ 2147483647 w 174"/>
              <a:gd name="T7" fmla="*/ 2147483647 h 117"/>
              <a:gd name="T8" fmla="*/ 2147483647 w 174"/>
              <a:gd name="T9" fmla="*/ 2147483647 h 117"/>
              <a:gd name="T10" fmla="*/ 2147483647 w 174"/>
              <a:gd name="T11" fmla="*/ 2147483647 h 117"/>
              <a:gd name="T12" fmla="*/ 0 w 174"/>
              <a:gd name="T13" fmla="*/ 2147483647 h 117"/>
              <a:gd name="T14" fmla="*/ 2147483647 w 174"/>
              <a:gd name="T15" fmla="*/ 2147483647 h 117"/>
              <a:gd name="T16" fmla="*/ 2147483647 w 174"/>
              <a:gd name="T17" fmla="*/ 2147483647 h 117"/>
              <a:gd name="T18" fmla="*/ 2147483647 w 174"/>
              <a:gd name="T19" fmla="*/ 2147483647 h 117"/>
              <a:gd name="T20" fmla="*/ 2147483647 w 174"/>
              <a:gd name="T21" fmla="*/ 2147483647 h 117"/>
              <a:gd name="T22" fmla="*/ 2147483647 w 174"/>
              <a:gd name="T23" fmla="*/ 2147483647 h 117"/>
              <a:gd name="T24" fmla="*/ 2147483647 w 174"/>
              <a:gd name="T25" fmla="*/ 2147483647 h 1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74" h="117">
                <a:moveTo>
                  <a:pt x="156" y="71"/>
                </a:moveTo>
                <a:lnTo>
                  <a:pt x="174" y="0"/>
                </a:lnTo>
                <a:lnTo>
                  <a:pt x="103" y="18"/>
                </a:lnTo>
                <a:lnTo>
                  <a:pt x="121" y="35"/>
                </a:lnTo>
                <a:lnTo>
                  <a:pt x="90" y="66"/>
                </a:lnTo>
                <a:lnTo>
                  <a:pt x="62" y="37"/>
                </a:lnTo>
                <a:lnTo>
                  <a:pt x="0" y="99"/>
                </a:lnTo>
                <a:lnTo>
                  <a:pt x="19" y="117"/>
                </a:lnTo>
                <a:lnTo>
                  <a:pt x="62" y="74"/>
                </a:lnTo>
                <a:lnTo>
                  <a:pt x="90" y="103"/>
                </a:lnTo>
                <a:lnTo>
                  <a:pt x="140" y="55"/>
                </a:lnTo>
                <a:lnTo>
                  <a:pt x="15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52"/>
          <p:cNvSpPr>
            <a:spLocks noEditPoints="1"/>
          </p:cNvSpPr>
          <p:nvPr/>
        </p:nvSpPr>
        <p:spPr bwMode="auto">
          <a:xfrm>
            <a:off x="6536042" y="1772590"/>
            <a:ext cx="320806" cy="30425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7"/>
          <p:cNvSpPr>
            <a:spLocks noEditPoints="1"/>
          </p:cNvSpPr>
          <p:nvPr/>
        </p:nvSpPr>
        <p:spPr bwMode="auto">
          <a:xfrm>
            <a:off x="3831296" y="1716575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11588" y="1724595"/>
            <a:ext cx="1039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案件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16994" y="1716575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细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88100" y="1724595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kumimoji="1" lang="en-US" altLang="zh-CN" sz="2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20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难</a:t>
            </a:r>
            <a:endParaRPr kumimoji="1" lang="zh-CN" altLang="en-US" sz="20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3685" y="2454482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年全国法院新收案件近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1800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件，同比上升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22.81</a:t>
            </a:r>
            <a:r>
              <a:rPr lang="en-US" altLang="zh-CN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%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法制网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2016.03.18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49235" y="2454482"/>
            <a:ext cx="1991685" cy="119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我国现行法律法规中，共有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类大大小小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共计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r">
              <a:lnSpc>
                <a:spcPct val="120000"/>
              </a:lnSpc>
              <a:spcBef>
                <a:spcPts val="900"/>
              </a:spcBef>
            </a:pPr>
            <a:r>
              <a:rPr lang="zh-CN" altLang="en-US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中国企业集成网数据</a:t>
            </a:r>
            <a:endParaRPr lang="zh-CN" altLang="en-US" sz="1200" i="1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3863" y="4193630"/>
            <a:ext cx="7160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法律咨询需求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与日剧增，却不知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找谁帮忙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从何问起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，而且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费用高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6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耗时多</a:t>
            </a:r>
          </a:p>
        </p:txBody>
      </p:sp>
    </p:spTree>
    <p:extLst>
      <p:ext uri="{BB962C8B-B14F-4D97-AF65-F5344CB8AC3E}">
        <p14:creationId xmlns:p14="http://schemas.microsoft.com/office/powerpoint/2010/main" val="92165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6-11-01 下午4.5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09" y="1130864"/>
            <a:ext cx="4740320" cy="28480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产品界面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73297" y="1539880"/>
            <a:ext cx="204607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73296" y="2872990"/>
            <a:ext cx="2046075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93355" y="1539880"/>
            <a:ext cx="968846" cy="205119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94495" y="1539879"/>
            <a:ext cx="915724" cy="1203863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4656" y="4227208"/>
            <a:ext cx="7327647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手动指定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模式，随便唠唠、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或专业问答，</a:t>
            </a:r>
            <a:r>
              <a:rPr lang="en-US" altLang="zh-CN" sz="1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DeepLaw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以相应模式进行聊天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直接输入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聊天内容，</a:t>
            </a:r>
            <a:r>
              <a:rPr lang="en-US" altLang="zh-CN" sz="1400" dirty="0" smtClean="0">
                <a:solidFill>
                  <a:srgbClr val="C0504D"/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根据聊天语境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自动判断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最优模式，并进行聊天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3" name="直线连接符 12"/>
          <p:cNvCxnSpPr>
            <a:stCxn id="16" idx="2"/>
            <a:endCxn id="6" idx="0"/>
          </p:cNvCxnSpPr>
          <p:nvPr/>
        </p:nvCxnSpPr>
        <p:spPr>
          <a:xfrm>
            <a:off x="4194957" y="969174"/>
            <a:ext cx="301377" cy="57070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57560" y="625490"/>
            <a:ext cx="207479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</a:rPr>
              <a:t>DeepLaw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拟人互动界面</a:t>
            </a:r>
            <a:endParaRPr lang="zh-CN" altLang="en-US" sz="1400" dirty="0"/>
          </a:p>
        </p:txBody>
      </p:sp>
      <p:cxnSp>
        <p:nvCxnSpPr>
          <p:cNvPr id="17" name="直线连接符 16"/>
          <p:cNvCxnSpPr>
            <a:stCxn id="20" idx="3"/>
            <a:endCxn id="8" idx="2"/>
          </p:cNvCxnSpPr>
          <p:nvPr/>
        </p:nvCxnSpPr>
        <p:spPr>
          <a:xfrm flipV="1">
            <a:off x="1621712" y="3591071"/>
            <a:ext cx="2874622" cy="29726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39364" y="3716490"/>
            <a:ext cx="108234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用户输入区</a:t>
            </a:r>
            <a:endParaRPr lang="zh-CN" altLang="en-US" sz="1400" dirty="0"/>
          </a:p>
        </p:txBody>
      </p:sp>
      <p:cxnSp>
        <p:nvCxnSpPr>
          <p:cNvPr id="23" name="直线连接符 22"/>
          <p:cNvCxnSpPr>
            <a:stCxn id="9" idx="1"/>
            <a:endCxn id="26" idx="3"/>
          </p:cNvCxnSpPr>
          <p:nvPr/>
        </p:nvCxnSpPr>
        <p:spPr>
          <a:xfrm flipH="1" flipV="1">
            <a:off x="1719084" y="1831045"/>
            <a:ext cx="674271" cy="734431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57200" y="1659203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历史聊天记录</a:t>
            </a:r>
            <a:endParaRPr lang="zh-CN" altLang="en-US" sz="1400" dirty="0"/>
          </a:p>
        </p:txBody>
      </p:sp>
      <p:cxnSp>
        <p:nvCxnSpPr>
          <p:cNvPr id="28" name="直线连接符 27"/>
          <p:cNvCxnSpPr>
            <a:stCxn id="10" idx="3"/>
            <a:endCxn id="31" idx="1"/>
          </p:cNvCxnSpPr>
          <p:nvPr/>
        </p:nvCxnSpPr>
        <p:spPr>
          <a:xfrm flipV="1">
            <a:off x="6610219" y="1834397"/>
            <a:ext cx="754675" cy="307414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364894" y="1662555"/>
            <a:ext cx="1261884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聊天模式选择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5694495" y="2872990"/>
            <a:ext cx="915724" cy="718081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2" name="直线连接符 21"/>
          <p:cNvCxnSpPr>
            <a:stCxn id="21" idx="3"/>
            <a:endCxn id="24" idx="1"/>
          </p:cNvCxnSpPr>
          <p:nvPr/>
        </p:nvCxnSpPr>
        <p:spPr>
          <a:xfrm>
            <a:off x="6610219" y="3232031"/>
            <a:ext cx="748264" cy="82628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358483" y="3142817"/>
            <a:ext cx="1274708" cy="343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对话评估反馈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6342889" y="47211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4"/>
              </a:rPr>
              <a:t>http://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4"/>
              </a:rPr>
              <a:t>zhanghonglun.cn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4"/>
              </a:rPr>
              <a:t>/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/>
                <a:ea typeface="Hiragino Sans GB W3"/>
                <a:cs typeface="Palatino Linotype"/>
                <a:hlinkClick r:id="rId4"/>
              </a:rPr>
              <a:t>chatbot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alatino Linotype"/>
              <a:ea typeface="Hiragino Sans GB W3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743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2471738" y="1818085"/>
            <a:ext cx="4429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4500" b="1" dirty="0" smtClean="0">
                <a:solidFill>
                  <a:schemeClr val="bg1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4500" b="1" dirty="0">
              <a:solidFill>
                <a:schemeClr val="bg1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4102" name="文本框 6"/>
          <p:cNvSpPr txBox="1">
            <a:spLocks noChangeArrowheads="1"/>
          </p:cNvSpPr>
          <p:nvPr/>
        </p:nvSpPr>
        <p:spPr bwMode="auto">
          <a:xfrm>
            <a:off x="2471738" y="2678713"/>
            <a:ext cx="407308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dist" eaLnBrk="1" hangingPunct="1"/>
            <a:r>
              <a:rPr lang="zh-CN" altLang="en-US" b="1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下一代人工智能法律顾问</a:t>
            </a:r>
            <a:endParaRPr lang="zh-CN" altLang="en-US" b="1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35994" y="1232297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30491" y="3220641"/>
            <a:ext cx="471488" cy="471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组合 9"/>
          <p:cNvGrpSpPr>
            <a:grpSpLocks/>
          </p:cNvGrpSpPr>
          <p:nvPr/>
        </p:nvGrpSpPr>
        <p:grpSpPr bwMode="auto">
          <a:xfrm>
            <a:off x="3823097" y="1312069"/>
            <a:ext cx="1341834" cy="391716"/>
            <a:chOff x="4368800" y="1262743"/>
            <a:chExt cx="1886857" cy="522514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368800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368800" y="1262743"/>
              <a:ext cx="1886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255657" y="1262743"/>
              <a:ext cx="0" cy="5225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6" name="组合 13"/>
          <p:cNvGrpSpPr>
            <a:grpSpLocks/>
          </p:cNvGrpSpPr>
          <p:nvPr/>
        </p:nvGrpSpPr>
        <p:grpSpPr bwMode="auto">
          <a:xfrm rot="10800000">
            <a:off x="3833813" y="3133725"/>
            <a:ext cx="1341835" cy="391716"/>
            <a:chOff x="4368800" y="1262743"/>
            <a:chExt cx="1886857" cy="52251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365452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373823" y="1259567"/>
              <a:ext cx="18868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55657" y="1264332"/>
              <a:ext cx="0" cy="5225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6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应用场景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2471738" y="1179635"/>
            <a:ext cx="4429125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32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22851" y="2044540"/>
            <a:ext cx="4219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专注于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</a:t>
            </a:r>
            <a:r>
              <a:rPr kumimoji="1" lang="en-US" altLang="zh-CN" sz="16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垂直领域的人工</a:t>
            </a:r>
            <a:r>
              <a:rPr kumimoji="1" lang="zh-CN" altLang="en-US" sz="1600" dirty="0">
                <a:latin typeface="Hiragino Sans GB W3"/>
                <a:ea typeface="Hiragino Sans GB W3"/>
                <a:cs typeface="Hiragino Sans GB W3"/>
              </a:rPr>
              <a:t>智能</a:t>
            </a: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聊天机器人</a:t>
            </a:r>
            <a:endParaRPr kumimoji="1"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Rectangle 73"/>
          <p:cNvSpPr/>
          <p:nvPr/>
        </p:nvSpPr>
        <p:spPr bwMode="auto">
          <a:xfrm>
            <a:off x="799178" y="2947525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74"/>
          <p:cNvSpPr>
            <a:spLocks noChangeArrowheads="1"/>
          </p:cNvSpPr>
          <p:nvPr/>
        </p:nvSpPr>
        <p:spPr bwMode="auto">
          <a:xfrm>
            <a:off x="926332" y="3090272"/>
            <a:ext cx="313103" cy="27741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94282" y="30467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随便唠唠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7884" y="3623256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一般聊天机器人所具备的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日常交流能力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可调侃、可逗趣、可玩耍</a:t>
            </a:r>
            <a:endParaRPr lang="zh-CN" altLang="en-US" sz="1400" dirty="0"/>
          </a:p>
        </p:txBody>
      </p:sp>
      <p:sp>
        <p:nvSpPr>
          <p:cNvPr id="25" name="Rectangle 73"/>
          <p:cNvSpPr/>
          <p:nvPr/>
        </p:nvSpPr>
        <p:spPr bwMode="auto">
          <a:xfrm>
            <a:off x="6522546" y="2947834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217650" y="30470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专业问答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05934" y="3623565"/>
            <a:ext cx="2330976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基于法律法规和法律术语的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专业知识问答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可学习、可解惑、可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答疑</a:t>
            </a:r>
            <a:endParaRPr lang="zh-CN" altLang="en-US" sz="1400" dirty="0"/>
          </a:p>
        </p:txBody>
      </p:sp>
      <p:sp>
        <p:nvSpPr>
          <p:cNvPr id="29" name="Rectangle 73"/>
          <p:cNvSpPr/>
          <p:nvPr/>
        </p:nvSpPr>
        <p:spPr bwMode="auto">
          <a:xfrm>
            <a:off x="3666584" y="2947834"/>
            <a:ext cx="550199" cy="550199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</a:ln>
          <a:effectLst/>
        </p:spPr>
        <p:txBody>
          <a:bodyPr lIns="45714" tIns="22857" rIns="45714" bIns="22857"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61688" y="30470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Hiragino Sans GB W3"/>
                <a:ea typeface="Hiragino Sans GB W3"/>
                <a:cs typeface="Hiragino Sans GB W3"/>
              </a:rPr>
              <a:t>法律咨询</a:t>
            </a:r>
            <a:endParaRPr kumimoji="1" lang="zh-CN" altLang="en-US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55290" y="3623565"/>
            <a:ext cx="222565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类自然语言和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自由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法律信息咨询</a:t>
            </a:r>
            <a:endParaRPr lang="en-US" altLang="zh-CN" sz="1400" dirty="0" smtClean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可谈心、可讨论、可交流</a:t>
            </a:r>
            <a:endParaRPr lang="zh-CN" altLang="en-US" sz="1400" dirty="0"/>
          </a:p>
        </p:txBody>
      </p:sp>
      <p:sp>
        <p:nvSpPr>
          <p:cNvPr id="34" name="Freeform 121"/>
          <p:cNvSpPr>
            <a:spLocks noEditPoints="1"/>
          </p:cNvSpPr>
          <p:nvPr/>
        </p:nvSpPr>
        <p:spPr bwMode="auto">
          <a:xfrm>
            <a:off x="6653922" y="3068682"/>
            <a:ext cx="308877" cy="311271"/>
          </a:xfrm>
          <a:custGeom>
            <a:avLst/>
            <a:gdLst>
              <a:gd name="T0" fmla="*/ 254 w 259"/>
              <a:gd name="T1" fmla="*/ 67 h 260"/>
              <a:gd name="T2" fmla="*/ 235 w 259"/>
              <a:gd name="T3" fmla="*/ 85 h 260"/>
              <a:gd name="T4" fmla="*/ 173 w 259"/>
              <a:gd name="T5" fmla="*/ 24 h 260"/>
              <a:gd name="T6" fmla="*/ 193 w 259"/>
              <a:gd name="T7" fmla="*/ 5 h 260"/>
              <a:gd name="T8" fmla="*/ 193 w 259"/>
              <a:gd name="T9" fmla="*/ 5 h 260"/>
              <a:gd name="T10" fmla="*/ 198 w 259"/>
              <a:gd name="T11" fmla="*/ 1 h 260"/>
              <a:gd name="T12" fmla="*/ 204 w 259"/>
              <a:gd name="T13" fmla="*/ 0 h 260"/>
              <a:gd name="T14" fmla="*/ 211 w 259"/>
              <a:gd name="T15" fmla="*/ 1 h 260"/>
              <a:gd name="T16" fmla="*/ 216 w 259"/>
              <a:gd name="T17" fmla="*/ 5 h 260"/>
              <a:gd name="T18" fmla="*/ 255 w 259"/>
              <a:gd name="T19" fmla="*/ 44 h 260"/>
              <a:gd name="T20" fmla="*/ 255 w 259"/>
              <a:gd name="T21" fmla="*/ 44 h 260"/>
              <a:gd name="T22" fmla="*/ 259 w 259"/>
              <a:gd name="T23" fmla="*/ 49 h 260"/>
              <a:gd name="T24" fmla="*/ 259 w 259"/>
              <a:gd name="T25" fmla="*/ 56 h 260"/>
              <a:gd name="T26" fmla="*/ 258 w 259"/>
              <a:gd name="T27" fmla="*/ 62 h 260"/>
              <a:gd name="T28" fmla="*/ 254 w 259"/>
              <a:gd name="T29" fmla="*/ 67 h 260"/>
              <a:gd name="T30" fmla="*/ 254 w 259"/>
              <a:gd name="T31" fmla="*/ 67 h 260"/>
              <a:gd name="T32" fmla="*/ 92 w 259"/>
              <a:gd name="T33" fmla="*/ 228 h 260"/>
              <a:gd name="T34" fmla="*/ 31 w 259"/>
              <a:gd name="T35" fmla="*/ 166 h 260"/>
              <a:gd name="T36" fmla="*/ 168 w 259"/>
              <a:gd name="T37" fmla="*/ 30 h 260"/>
              <a:gd name="T38" fmla="*/ 229 w 259"/>
              <a:gd name="T39" fmla="*/ 92 h 260"/>
              <a:gd name="T40" fmla="*/ 92 w 259"/>
              <a:gd name="T41" fmla="*/ 228 h 260"/>
              <a:gd name="T42" fmla="*/ 0 w 259"/>
              <a:gd name="T43" fmla="*/ 260 h 260"/>
              <a:gd name="T44" fmla="*/ 25 w 259"/>
              <a:gd name="T45" fmla="*/ 172 h 260"/>
              <a:gd name="T46" fmla="*/ 86 w 259"/>
              <a:gd name="T47" fmla="*/ 235 h 260"/>
              <a:gd name="T48" fmla="*/ 0 w 259"/>
              <a:gd name="T49" fmla="*/ 26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" h="260">
                <a:moveTo>
                  <a:pt x="254" y="67"/>
                </a:moveTo>
                <a:lnTo>
                  <a:pt x="235" y="85"/>
                </a:lnTo>
                <a:lnTo>
                  <a:pt x="173" y="24"/>
                </a:lnTo>
                <a:lnTo>
                  <a:pt x="193" y="5"/>
                </a:lnTo>
                <a:lnTo>
                  <a:pt x="193" y="5"/>
                </a:lnTo>
                <a:lnTo>
                  <a:pt x="198" y="1"/>
                </a:lnTo>
                <a:lnTo>
                  <a:pt x="204" y="0"/>
                </a:lnTo>
                <a:lnTo>
                  <a:pt x="211" y="1"/>
                </a:lnTo>
                <a:lnTo>
                  <a:pt x="216" y="5"/>
                </a:lnTo>
                <a:lnTo>
                  <a:pt x="255" y="44"/>
                </a:lnTo>
                <a:lnTo>
                  <a:pt x="255" y="44"/>
                </a:lnTo>
                <a:lnTo>
                  <a:pt x="259" y="49"/>
                </a:lnTo>
                <a:lnTo>
                  <a:pt x="259" y="56"/>
                </a:lnTo>
                <a:lnTo>
                  <a:pt x="258" y="62"/>
                </a:lnTo>
                <a:lnTo>
                  <a:pt x="254" y="67"/>
                </a:lnTo>
                <a:lnTo>
                  <a:pt x="254" y="67"/>
                </a:lnTo>
                <a:close/>
                <a:moveTo>
                  <a:pt x="92" y="228"/>
                </a:moveTo>
                <a:lnTo>
                  <a:pt x="31" y="166"/>
                </a:lnTo>
                <a:lnTo>
                  <a:pt x="168" y="30"/>
                </a:lnTo>
                <a:lnTo>
                  <a:pt x="229" y="92"/>
                </a:lnTo>
                <a:lnTo>
                  <a:pt x="92" y="228"/>
                </a:lnTo>
                <a:close/>
                <a:moveTo>
                  <a:pt x="0" y="260"/>
                </a:moveTo>
                <a:lnTo>
                  <a:pt x="25" y="172"/>
                </a:lnTo>
                <a:lnTo>
                  <a:pt x="86" y="235"/>
                </a:lnTo>
                <a:lnTo>
                  <a:pt x="0" y="2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220"/>
          <p:cNvSpPr>
            <a:spLocks noEditPoints="1"/>
          </p:cNvSpPr>
          <p:nvPr/>
        </p:nvSpPr>
        <p:spPr bwMode="auto">
          <a:xfrm>
            <a:off x="3780598" y="3057733"/>
            <a:ext cx="350404" cy="347710"/>
          </a:xfrm>
          <a:custGeom>
            <a:avLst/>
            <a:gdLst>
              <a:gd name="T0" fmla="*/ 191 w 260"/>
              <a:gd name="T1" fmla="*/ 226 h 257"/>
              <a:gd name="T2" fmla="*/ 182 w 260"/>
              <a:gd name="T3" fmla="*/ 227 h 257"/>
              <a:gd name="T4" fmla="*/ 152 w 260"/>
              <a:gd name="T5" fmla="*/ 221 h 257"/>
              <a:gd name="T6" fmla="*/ 118 w 260"/>
              <a:gd name="T7" fmla="*/ 192 h 257"/>
              <a:gd name="T8" fmla="*/ 105 w 260"/>
              <a:gd name="T9" fmla="*/ 157 h 257"/>
              <a:gd name="T10" fmla="*/ 105 w 260"/>
              <a:gd name="T11" fmla="*/ 141 h 257"/>
              <a:gd name="T12" fmla="*/ 118 w 260"/>
              <a:gd name="T13" fmla="*/ 106 h 257"/>
              <a:gd name="T14" fmla="*/ 152 w 260"/>
              <a:gd name="T15" fmla="*/ 78 h 257"/>
              <a:gd name="T16" fmla="*/ 182 w 260"/>
              <a:gd name="T17" fmla="*/ 71 h 257"/>
              <a:gd name="T18" fmla="*/ 197 w 260"/>
              <a:gd name="T19" fmla="*/ 74 h 257"/>
              <a:gd name="T20" fmla="*/ 236 w 260"/>
              <a:gd name="T21" fmla="*/ 95 h 257"/>
              <a:gd name="T22" fmla="*/ 258 w 260"/>
              <a:gd name="T23" fmla="*/ 134 h 257"/>
              <a:gd name="T24" fmla="*/ 260 w 260"/>
              <a:gd name="T25" fmla="*/ 149 h 257"/>
              <a:gd name="T26" fmla="*/ 256 w 260"/>
              <a:gd name="T27" fmla="*/ 174 h 257"/>
              <a:gd name="T28" fmla="*/ 244 w 260"/>
              <a:gd name="T29" fmla="*/ 196 h 257"/>
              <a:gd name="T30" fmla="*/ 232 w 260"/>
              <a:gd name="T31" fmla="*/ 208 h 257"/>
              <a:gd name="T32" fmla="*/ 170 w 260"/>
              <a:gd name="T33" fmla="*/ 92 h 257"/>
              <a:gd name="T34" fmla="*/ 141 w 260"/>
              <a:gd name="T35" fmla="*/ 108 h 257"/>
              <a:gd name="T36" fmla="*/ 126 w 260"/>
              <a:gd name="T37" fmla="*/ 136 h 257"/>
              <a:gd name="T38" fmla="*/ 126 w 260"/>
              <a:gd name="T39" fmla="*/ 160 h 257"/>
              <a:gd name="T40" fmla="*/ 141 w 260"/>
              <a:gd name="T41" fmla="*/ 188 h 257"/>
              <a:gd name="T42" fmla="*/ 170 w 260"/>
              <a:gd name="T43" fmla="*/ 204 h 257"/>
              <a:gd name="T44" fmla="*/ 189 w 260"/>
              <a:gd name="T45" fmla="*/ 205 h 257"/>
              <a:gd name="T46" fmla="*/ 219 w 260"/>
              <a:gd name="T47" fmla="*/ 191 h 257"/>
              <a:gd name="T48" fmla="*/ 238 w 260"/>
              <a:gd name="T49" fmla="*/ 161 h 257"/>
              <a:gd name="T50" fmla="*/ 238 w 260"/>
              <a:gd name="T51" fmla="*/ 136 h 257"/>
              <a:gd name="T52" fmla="*/ 222 w 260"/>
              <a:gd name="T53" fmla="*/ 108 h 257"/>
              <a:gd name="T54" fmla="*/ 193 w 260"/>
              <a:gd name="T55" fmla="*/ 92 h 257"/>
              <a:gd name="T56" fmla="*/ 89 w 260"/>
              <a:gd name="T57" fmla="*/ 154 h 257"/>
              <a:gd name="T58" fmla="*/ 92 w 260"/>
              <a:gd name="T59" fmla="*/ 180 h 257"/>
              <a:gd name="T60" fmla="*/ 102 w 260"/>
              <a:gd name="T61" fmla="*/ 204 h 257"/>
              <a:gd name="T62" fmla="*/ 89 w 260"/>
              <a:gd name="T63" fmla="*/ 203 h 257"/>
              <a:gd name="T64" fmla="*/ 35 w 260"/>
              <a:gd name="T65" fmla="*/ 179 h 257"/>
              <a:gd name="T66" fmla="*/ 14 w 260"/>
              <a:gd name="T67" fmla="*/ 154 h 257"/>
              <a:gd name="T68" fmla="*/ 2 w 260"/>
              <a:gd name="T69" fmla="*/ 123 h 257"/>
              <a:gd name="T70" fmla="*/ 0 w 260"/>
              <a:gd name="T71" fmla="*/ 101 h 257"/>
              <a:gd name="T72" fmla="*/ 5 w 260"/>
              <a:gd name="T73" fmla="*/ 71 h 257"/>
              <a:gd name="T74" fmla="*/ 18 w 260"/>
              <a:gd name="T75" fmla="*/ 44 h 257"/>
              <a:gd name="T76" fmla="*/ 37 w 260"/>
              <a:gd name="T77" fmla="*/ 23 h 257"/>
              <a:gd name="T78" fmla="*/ 62 w 260"/>
              <a:gd name="T79" fmla="*/ 8 h 257"/>
              <a:gd name="T80" fmla="*/ 92 w 260"/>
              <a:gd name="T81" fmla="*/ 0 h 257"/>
              <a:gd name="T82" fmla="*/ 117 w 260"/>
              <a:gd name="T83" fmla="*/ 1 h 257"/>
              <a:gd name="T84" fmla="*/ 157 w 260"/>
              <a:gd name="T85" fmla="*/ 17 h 257"/>
              <a:gd name="T86" fmla="*/ 188 w 260"/>
              <a:gd name="T87" fmla="*/ 47 h 257"/>
              <a:gd name="T88" fmla="*/ 184 w 260"/>
              <a:gd name="T89" fmla="*/ 58 h 257"/>
              <a:gd name="T90" fmla="*/ 165 w 260"/>
              <a:gd name="T91" fmla="*/ 61 h 257"/>
              <a:gd name="T92" fmla="*/ 139 w 260"/>
              <a:gd name="T93" fmla="*/ 70 h 257"/>
              <a:gd name="T94" fmla="*/ 117 w 260"/>
              <a:gd name="T95" fmla="*/ 87 h 257"/>
              <a:gd name="T96" fmla="*/ 100 w 260"/>
              <a:gd name="T97" fmla="*/ 109 h 257"/>
              <a:gd name="T98" fmla="*/ 91 w 260"/>
              <a:gd name="T99" fmla="*/ 135 h 257"/>
              <a:gd name="T100" fmla="*/ 89 w 260"/>
              <a:gd name="T101" fmla="*/ 15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0" h="257">
                <a:moveTo>
                  <a:pt x="232" y="208"/>
                </a:moveTo>
                <a:lnTo>
                  <a:pt x="235" y="257"/>
                </a:lnTo>
                <a:lnTo>
                  <a:pt x="191" y="226"/>
                </a:lnTo>
                <a:lnTo>
                  <a:pt x="191" y="226"/>
                </a:lnTo>
                <a:lnTo>
                  <a:pt x="182" y="227"/>
                </a:lnTo>
                <a:lnTo>
                  <a:pt x="182" y="227"/>
                </a:lnTo>
                <a:lnTo>
                  <a:pt x="174" y="226"/>
                </a:lnTo>
                <a:lnTo>
                  <a:pt x="166" y="225"/>
                </a:lnTo>
                <a:lnTo>
                  <a:pt x="152" y="221"/>
                </a:lnTo>
                <a:lnTo>
                  <a:pt x="139" y="213"/>
                </a:lnTo>
                <a:lnTo>
                  <a:pt x="127" y="204"/>
                </a:lnTo>
                <a:lnTo>
                  <a:pt x="118" y="192"/>
                </a:lnTo>
                <a:lnTo>
                  <a:pt x="110" y="179"/>
                </a:lnTo>
                <a:lnTo>
                  <a:pt x="106" y="165"/>
                </a:lnTo>
                <a:lnTo>
                  <a:pt x="105" y="157"/>
                </a:lnTo>
                <a:lnTo>
                  <a:pt x="105" y="149"/>
                </a:lnTo>
                <a:lnTo>
                  <a:pt x="105" y="149"/>
                </a:lnTo>
                <a:lnTo>
                  <a:pt x="105" y="141"/>
                </a:lnTo>
                <a:lnTo>
                  <a:pt x="106" y="134"/>
                </a:lnTo>
                <a:lnTo>
                  <a:pt x="110" y="119"/>
                </a:lnTo>
                <a:lnTo>
                  <a:pt x="118" y="106"/>
                </a:lnTo>
                <a:lnTo>
                  <a:pt x="127" y="95"/>
                </a:lnTo>
                <a:lnTo>
                  <a:pt x="139" y="86"/>
                </a:lnTo>
                <a:lnTo>
                  <a:pt x="152" y="78"/>
                </a:lnTo>
                <a:lnTo>
                  <a:pt x="166" y="74"/>
                </a:lnTo>
                <a:lnTo>
                  <a:pt x="174" y="73"/>
                </a:lnTo>
                <a:lnTo>
                  <a:pt x="182" y="71"/>
                </a:lnTo>
                <a:lnTo>
                  <a:pt x="182" y="71"/>
                </a:lnTo>
                <a:lnTo>
                  <a:pt x="189" y="73"/>
                </a:lnTo>
                <a:lnTo>
                  <a:pt x="197" y="74"/>
                </a:lnTo>
                <a:lnTo>
                  <a:pt x="212" y="78"/>
                </a:lnTo>
                <a:lnTo>
                  <a:pt x="225" y="86"/>
                </a:lnTo>
                <a:lnTo>
                  <a:pt x="236" y="95"/>
                </a:lnTo>
                <a:lnTo>
                  <a:pt x="247" y="106"/>
                </a:lnTo>
                <a:lnTo>
                  <a:pt x="253" y="119"/>
                </a:lnTo>
                <a:lnTo>
                  <a:pt x="258" y="134"/>
                </a:lnTo>
                <a:lnTo>
                  <a:pt x="258" y="141"/>
                </a:lnTo>
                <a:lnTo>
                  <a:pt x="260" y="149"/>
                </a:lnTo>
                <a:lnTo>
                  <a:pt x="260" y="149"/>
                </a:lnTo>
                <a:lnTo>
                  <a:pt x="258" y="158"/>
                </a:lnTo>
                <a:lnTo>
                  <a:pt x="257" y="166"/>
                </a:lnTo>
                <a:lnTo>
                  <a:pt x="256" y="174"/>
                </a:lnTo>
                <a:lnTo>
                  <a:pt x="252" y="182"/>
                </a:lnTo>
                <a:lnTo>
                  <a:pt x="248" y="190"/>
                </a:lnTo>
                <a:lnTo>
                  <a:pt x="244" y="196"/>
                </a:lnTo>
                <a:lnTo>
                  <a:pt x="239" y="203"/>
                </a:lnTo>
                <a:lnTo>
                  <a:pt x="232" y="208"/>
                </a:lnTo>
                <a:lnTo>
                  <a:pt x="232" y="208"/>
                </a:lnTo>
                <a:close/>
                <a:moveTo>
                  <a:pt x="182" y="91"/>
                </a:moveTo>
                <a:lnTo>
                  <a:pt x="182" y="91"/>
                </a:lnTo>
                <a:lnTo>
                  <a:pt x="170" y="92"/>
                </a:lnTo>
                <a:lnTo>
                  <a:pt x="160" y="96"/>
                </a:lnTo>
                <a:lnTo>
                  <a:pt x="150" y="101"/>
                </a:lnTo>
                <a:lnTo>
                  <a:pt x="141" y="108"/>
                </a:lnTo>
                <a:lnTo>
                  <a:pt x="135" y="115"/>
                </a:lnTo>
                <a:lnTo>
                  <a:pt x="130" y="126"/>
                </a:lnTo>
                <a:lnTo>
                  <a:pt x="126" y="136"/>
                </a:lnTo>
                <a:lnTo>
                  <a:pt x="124" y="148"/>
                </a:lnTo>
                <a:lnTo>
                  <a:pt x="124" y="148"/>
                </a:lnTo>
                <a:lnTo>
                  <a:pt x="126" y="160"/>
                </a:lnTo>
                <a:lnTo>
                  <a:pt x="130" y="170"/>
                </a:lnTo>
                <a:lnTo>
                  <a:pt x="135" y="180"/>
                </a:lnTo>
                <a:lnTo>
                  <a:pt x="141" y="188"/>
                </a:lnTo>
                <a:lnTo>
                  <a:pt x="150" y="195"/>
                </a:lnTo>
                <a:lnTo>
                  <a:pt x="160" y="200"/>
                </a:lnTo>
                <a:lnTo>
                  <a:pt x="170" y="204"/>
                </a:lnTo>
                <a:lnTo>
                  <a:pt x="182" y="205"/>
                </a:lnTo>
                <a:lnTo>
                  <a:pt x="182" y="205"/>
                </a:lnTo>
                <a:lnTo>
                  <a:pt x="189" y="205"/>
                </a:lnTo>
                <a:lnTo>
                  <a:pt x="218" y="225"/>
                </a:lnTo>
                <a:lnTo>
                  <a:pt x="219" y="191"/>
                </a:lnTo>
                <a:lnTo>
                  <a:pt x="219" y="191"/>
                </a:lnTo>
                <a:lnTo>
                  <a:pt x="227" y="183"/>
                </a:lnTo>
                <a:lnTo>
                  <a:pt x="234" y="173"/>
                </a:lnTo>
                <a:lnTo>
                  <a:pt x="238" y="161"/>
                </a:lnTo>
                <a:lnTo>
                  <a:pt x="239" y="148"/>
                </a:lnTo>
                <a:lnTo>
                  <a:pt x="239" y="148"/>
                </a:lnTo>
                <a:lnTo>
                  <a:pt x="238" y="136"/>
                </a:lnTo>
                <a:lnTo>
                  <a:pt x="235" y="126"/>
                </a:lnTo>
                <a:lnTo>
                  <a:pt x="230" y="115"/>
                </a:lnTo>
                <a:lnTo>
                  <a:pt x="222" y="108"/>
                </a:lnTo>
                <a:lnTo>
                  <a:pt x="214" y="101"/>
                </a:lnTo>
                <a:lnTo>
                  <a:pt x="204" y="96"/>
                </a:lnTo>
                <a:lnTo>
                  <a:pt x="193" y="92"/>
                </a:lnTo>
                <a:lnTo>
                  <a:pt x="182" y="91"/>
                </a:lnTo>
                <a:lnTo>
                  <a:pt x="182" y="91"/>
                </a:lnTo>
                <a:close/>
                <a:moveTo>
                  <a:pt x="89" y="154"/>
                </a:moveTo>
                <a:lnTo>
                  <a:pt x="89" y="154"/>
                </a:lnTo>
                <a:lnTo>
                  <a:pt x="89" y="167"/>
                </a:lnTo>
                <a:lnTo>
                  <a:pt x="92" y="180"/>
                </a:lnTo>
                <a:lnTo>
                  <a:pt x="97" y="192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102" y="204"/>
                </a:lnTo>
                <a:lnTo>
                  <a:pt x="89" y="203"/>
                </a:lnTo>
                <a:lnTo>
                  <a:pt x="31" y="243"/>
                </a:lnTo>
                <a:lnTo>
                  <a:pt x="35" y="179"/>
                </a:lnTo>
                <a:lnTo>
                  <a:pt x="35" y="179"/>
                </a:lnTo>
                <a:lnTo>
                  <a:pt x="28" y="171"/>
                </a:lnTo>
                <a:lnTo>
                  <a:pt x="20" y="164"/>
                </a:lnTo>
                <a:lnTo>
                  <a:pt x="14" y="154"/>
                </a:lnTo>
                <a:lnTo>
                  <a:pt x="10" y="144"/>
                </a:lnTo>
                <a:lnTo>
                  <a:pt x="5" y="135"/>
                </a:lnTo>
                <a:lnTo>
                  <a:pt x="2" y="123"/>
                </a:lnTo>
                <a:lnTo>
                  <a:pt x="1" y="113"/>
                </a:lnTo>
                <a:lnTo>
                  <a:pt x="0" y="101"/>
                </a:lnTo>
                <a:lnTo>
                  <a:pt x="0" y="101"/>
                </a:lnTo>
                <a:lnTo>
                  <a:pt x="1" y="91"/>
                </a:lnTo>
                <a:lnTo>
                  <a:pt x="2" y="80"/>
                </a:lnTo>
                <a:lnTo>
                  <a:pt x="5" y="71"/>
                </a:lnTo>
                <a:lnTo>
                  <a:pt x="7" y="62"/>
                </a:lnTo>
                <a:lnTo>
                  <a:pt x="13" y="53"/>
                </a:lnTo>
                <a:lnTo>
                  <a:pt x="18" y="44"/>
                </a:lnTo>
                <a:lnTo>
                  <a:pt x="23" y="36"/>
                </a:lnTo>
                <a:lnTo>
                  <a:pt x="30" y="30"/>
                </a:lnTo>
                <a:lnTo>
                  <a:pt x="37" y="23"/>
                </a:lnTo>
                <a:lnTo>
                  <a:pt x="45" y="17"/>
                </a:lnTo>
                <a:lnTo>
                  <a:pt x="53" y="11"/>
                </a:lnTo>
                <a:lnTo>
                  <a:pt x="62" y="8"/>
                </a:lnTo>
                <a:lnTo>
                  <a:pt x="71" y="4"/>
                </a:lnTo>
                <a:lnTo>
                  <a:pt x="82" y="1"/>
                </a:lnTo>
                <a:lnTo>
                  <a:pt x="92" y="0"/>
                </a:lnTo>
                <a:lnTo>
                  <a:pt x="102" y="0"/>
                </a:lnTo>
                <a:lnTo>
                  <a:pt x="102" y="0"/>
                </a:lnTo>
                <a:lnTo>
                  <a:pt x="117" y="1"/>
                </a:lnTo>
                <a:lnTo>
                  <a:pt x="131" y="4"/>
                </a:lnTo>
                <a:lnTo>
                  <a:pt x="145" y="9"/>
                </a:lnTo>
                <a:lnTo>
                  <a:pt x="157" y="17"/>
                </a:lnTo>
                <a:lnTo>
                  <a:pt x="169" y="24"/>
                </a:lnTo>
                <a:lnTo>
                  <a:pt x="179" y="35"/>
                </a:lnTo>
                <a:lnTo>
                  <a:pt x="188" y="47"/>
                </a:lnTo>
                <a:lnTo>
                  <a:pt x="195" y="60"/>
                </a:lnTo>
                <a:lnTo>
                  <a:pt x="195" y="60"/>
                </a:lnTo>
                <a:lnTo>
                  <a:pt x="184" y="58"/>
                </a:lnTo>
                <a:lnTo>
                  <a:pt x="184" y="58"/>
                </a:lnTo>
                <a:lnTo>
                  <a:pt x="175" y="60"/>
                </a:lnTo>
                <a:lnTo>
                  <a:pt x="165" y="61"/>
                </a:lnTo>
                <a:lnTo>
                  <a:pt x="156" y="63"/>
                </a:lnTo>
                <a:lnTo>
                  <a:pt x="147" y="66"/>
                </a:lnTo>
                <a:lnTo>
                  <a:pt x="139" y="70"/>
                </a:lnTo>
                <a:lnTo>
                  <a:pt x="131" y="75"/>
                </a:lnTo>
                <a:lnTo>
                  <a:pt x="123" y="80"/>
                </a:lnTo>
                <a:lnTo>
                  <a:pt x="117" y="87"/>
                </a:lnTo>
                <a:lnTo>
                  <a:pt x="110" y="93"/>
                </a:lnTo>
                <a:lnTo>
                  <a:pt x="105" y="101"/>
                </a:lnTo>
                <a:lnTo>
                  <a:pt x="100" y="109"/>
                </a:lnTo>
                <a:lnTo>
                  <a:pt x="96" y="117"/>
                </a:lnTo>
                <a:lnTo>
                  <a:pt x="93" y="126"/>
                </a:lnTo>
                <a:lnTo>
                  <a:pt x="91" y="135"/>
                </a:lnTo>
                <a:lnTo>
                  <a:pt x="89" y="144"/>
                </a:lnTo>
                <a:lnTo>
                  <a:pt x="89" y="154"/>
                </a:lnTo>
                <a:lnTo>
                  <a:pt x="89" y="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5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商业模式与价值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3547029" y="2660685"/>
            <a:ext cx="191583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en-US" altLang="zh-CN" sz="2800" b="1" dirty="0" smtClean="0">
                <a:solidFill>
                  <a:srgbClr val="C0504D"/>
                </a:solidFill>
                <a:latin typeface="Palatino Linotype"/>
                <a:ea typeface="微软雅黑" charset="0"/>
                <a:cs typeface="Palatino Linotype"/>
              </a:rPr>
              <a:t>DeepLaw</a:t>
            </a:r>
            <a:endParaRPr lang="zh-CN" altLang="en-US" sz="2800" b="1" dirty="0">
              <a:solidFill>
                <a:srgbClr val="C0504D"/>
              </a:solidFill>
              <a:latin typeface="Palatino Linotype"/>
              <a:ea typeface="微软雅黑" charset="0"/>
              <a:cs typeface="Palatino Linotyp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0871" y="3601382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法院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644340" y="3601382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律师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62171" y="1355854"/>
            <a:ext cx="1072867" cy="59126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公众</a:t>
            </a:r>
            <a:endParaRPr kumimoji="1" lang="zh-CN" altLang="en-US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5" name="直线连接符 34"/>
          <p:cNvCxnSpPr/>
          <p:nvPr/>
        </p:nvCxnSpPr>
        <p:spPr>
          <a:xfrm flipH="1">
            <a:off x="2430374" y="3294798"/>
            <a:ext cx="1116655" cy="678865"/>
          </a:xfrm>
          <a:prstGeom prst="line">
            <a:avLst/>
          </a:prstGeom>
          <a:ln>
            <a:solidFill>
              <a:srgbClr val="7F7F7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4433789" y="2042203"/>
            <a:ext cx="0" cy="673227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 flipH="1">
            <a:off x="2430374" y="3160822"/>
            <a:ext cx="1116655" cy="680567"/>
          </a:xfrm>
          <a:prstGeom prst="line">
            <a:avLst/>
          </a:prstGeom>
          <a:ln>
            <a:solidFill>
              <a:srgbClr val="BFBFB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 flipH="1" flipV="1">
            <a:off x="5419072" y="3251002"/>
            <a:ext cx="1104843" cy="678865"/>
          </a:xfrm>
          <a:prstGeom prst="line">
            <a:avLst/>
          </a:prstGeom>
          <a:ln>
            <a:solidFill>
              <a:srgbClr val="BFBFBF"/>
            </a:solidFill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4532313" y="2042204"/>
            <a:ext cx="0" cy="6732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 flipH="1" flipV="1">
            <a:off x="5462864" y="3151561"/>
            <a:ext cx="1104843" cy="678865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500335" y="22541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解决疑问</a:t>
            </a:r>
            <a:endParaRPr lang="zh-CN" altLang="en-US" sz="1400" dirty="0"/>
          </a:p>
        </p:txBody>
      </p:sp>
      <p:sp>
        <p:nvSpPr>
          <p:cNvPr id="66" name="矩形 65"/>
          <p:cNvSpPr/>
          <p:nvPr/>
        </p:nvSpPr>
        <p:spPr>
          <a:xfrm>
            <a:off x="4569170" y="22541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 rot="19668433">
            <a:off x="2588509" y="356697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辅助案件解决</a:t>
            </a:r>
            <a:endParaRPr lang="zh-CN" altLang="en-US" sz="1400" dirty="0"/>
          </a:p>
        </p:txBody>
      </p:sp>
      <p:sp>
        <p:nvSpPr>
          <p:cNvPr id="69" name="矩形 68"/>
          <p:cNvSpPr/>
          <p:nvPr/>
        </p:nvSpPr>
        <p:spPr>
          <a:xfrm rot="19668433">
            <a:off x="2316828" y="311901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提供文书数据</a:t>
            </a:r>
            <a:endParaRPr lang="zh-CN" altLang="en-US" sz="1400" dirty="0"/>
          </a:p>
        </p:txBody>
      </p:sp>
      <p:sp>
        <p:nvSpPr>
          <p:cNvPr id="70" name="矩形 69"/>
          <p:cNvSpPr/>
          <p:nvPr/>
        </p:nvSpPr>
        <p:spPr>
          <a:xfrm rot="1914340">
            <a:off x="5477792" y="316021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匹配案件信息</a:t>
            </a:r>
            <a:endParaRPr lang="zh-CN" altLang="en-US" sz="1400" dirty="0"/>
          </a:p>
        </p:txBody>
      </p:sp>
      <p:sp>
        <p:nvSpPr>
          <p:cNvPr id="71" name="矩形 70"/>
          <p:cNvSpPr/>
          <p:nvPr/>
        </p:nvSpPr>
        <p:spPr>
          <a:xfrm rot="1914340">
            <a:off x="5232229" y="358894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提供代理能力</a:t>
            </a:r>
            <a:endParaRPr lang="zh-CN" altLang="en-US" sz="1400" dirty="0"/>
          </a:p>
        </p:txBody>
      </p:sp>
      <p:sp>
        <p:nvSpPr>
          <p:cNvPr id="74" name="弧 73"/>
          <p:cNvSpPr/>
          <p:nvPr/>
        </p:nvSpPr>
        <p:spPr>
          <a:xfrm>
            <a:off x="3216585" y="1596857"/>
            <a:ext cx="3921261" cy="3811768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弧 74"/>
          <p:cNvSpPr/>
          <p:nvPr/>
        </p:nvSpPr>
        <p:spPr>
          <a:xfrm rot="16200000">
            <a:off x="1895297" y="1529812"/>
            <a:ext cx="3811770" cy="3945854"/>
          </a:xfrm>
          <a:prstGeom prst="arc">
            <a:avLst/>
          </a:prstGeom>
          <a:ln>
            <a:solidFill>
              <a:srgbClr val="7F7F7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726331" y="1503595"/>
            <a:ext cx="1402948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整理公众需求</a:t>
            </a:r>
            <a:endParaRPr lang="en-US" altLang="zh-CN" sz="1200" dirty="0" smtClean="0"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汇聚热点事件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分析案件趋势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提高审案效率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845182" y="1503595"/>
            <a:ext cx="1415772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发现案件需求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推荐合适律师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定制解决方案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提高代理效率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291878" y="23968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减少耗时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790032" y="240765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降低费用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80" name="直线连接符 79"/>
          <p:cNvCxnSpPr/>
          <p:nvPr/>
        </p:nvCxnSpPr>
        <p:spPr>
          <a:xfrm>
            <a:off x="2430374" y="4206940"/>
            <a:ext cx="4137333" cy="0"/>
          </a:xfrm>
          <a:prstGeom prst="line">
            <a:avLst/>
          </a:prstGeom>
          <a:ln>
            <a:solidFill>
              <a:srgbClr val="7F7F7F"/>
            </a:solidFill>
            <a:headEnd type="triangl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870816" y="386357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解决公众需求</a:t>
            </a:r>
            <a:endParaRPr lang="zh-CN" altLang="en-US" sz="1400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327768" y="4256198"/>
            <a:ext cx="4365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提高法院和律师的社会影响力，促进法院对律师的人才引进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98223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理论框架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78404" y="1116583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42551" y="11769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1 </a:t>
            </a:r>
            <a:r>
              <a:rPr kumimoji="1" lang="zh-CN" altLang="en-US" dirty="0" smtClean="0">
                <a:solidFill>
                  <a:srgbClr val="D9A32D"/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lang="zh-CN" altLang="en-US" dirty="0">
              <a:solidFill>
                <a:srgbClr val="D9A32D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742551" y="30335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2 </a:t>
            </a:r>
            <a:r>
              <a:rPr kumimoji="1" lang="zh-CN" altLang="en-US" dirty="0" smtClean="0">
                <a:solidFill>
                  <a:srgbClr val="D0833A"/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lang="zh-CN" altLang="en-US" dirty="0">
              <a:solidFill>
                <a:srgbClr val="D0833A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22266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6435973" y="2064389"/>
            <a:ext cx="2117966" cy="2651867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728029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3 </a:t>
            </a:r>
            <a:r>
              <a:rPr kumimoji="1" lang="zh-CN" altLang="en-US" dirty="0" smtClean="0">
                <a:solidFill>
                  <a:srgbClr val="C76A43"/>
                </a:solidFill>
                <a:latin typeface="Hiragino Sans GB W3"/>
                <a:ea typeface="Hiragino Sans GB W3"/>
                <a:cs typeface="Hiragino Sans GB W3"/>
              </a:rPr>
              <a:t>理解层</a:t>
            </a:r>
            <a:endParaRPr lang="zh-CN" altLang="en-US" dirty="0">
              <a:solidFill>
                <a:srgbClr val="C76A43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1967" y="21323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4 </a:t>
            </a:r>
            <a:r>
              <a:rPr kumimoji="1" lang="zh-CN" altLang="en-US" dirty="0" smtClean="0">
                <a:solidFill>
                  <a:srgbClr val="C0504C"/>
                </a:solidFill>
                <a:latin typeface="Hiragino Sans GB W3"/>
                <a:ea typeface="Hiragino Sans GB W3"/>
                <a:cs typeface="Hiragino Sans GB W3"/>
              </a:rPr>
              <a:t>语言层</a:t>
            </a:r>
            <a:endParaRPr lang="zh-CN" altLang="en-US" dirty="0">
              <a:solidFill>
                <a:srgbClr val="C0504C"/>
              </a:solidFill>
            </a:endParaRPr>
          </a:p>
        </p:txBody>
      </p:sp>
      <p:sp>
        <p:nvSpPr>
          <p:cNvPr id="44" name="Freeform 226"/>
          <p:cNvSpPr>
            <a:spLocks noEditPoints="1"/>
          </p:cNvSpPr>
          <p:nvPr/>
        </p:nvSpPr>
        <p:spPr bwMode="auto">
          <a:xfrm>
            <a:off x="6203217" y="1071553"/>
            <a:ext cx="360019" cy="438879"/>
          </a:xfrm>
          <a:custGeom>
            <a:avLst/>
            <a:gdLst>
              <a:gd name="T0" fmla="*/ 26 w 209"/>
              <a:gd name="T1" fmla="*/ 192 h 254"/>
              <a:gd name="T2" fmla="*/ 27 w 209"/>
              <a:gd name="T3" fmla="*/ 189 h 254"/>
              <a:gd name="T4" fmla="*/ 35 w 209"/>
              <a:gd name="T5" fmla="*/ 178 h 254"/>
              <a:gd name="T6" fmla="*/ 45 w 209"/>
              <a:gd name="T7" fmla="*/ 173 h 254"/>
              <a:gd name="T8" fmla="*/ 161 w 209"/>
              <a:gd name="T9" fmla="*/ 171 h 254"/>
              <a:gd name="T10" fmla="*/ 167 w 209"/>
              <a:gd name="T11" fmla="*/ 173 h 254"/>
              <a:gd name="T12" fmla="*/ 178 w 209"/>
              <a:gd name="T13" fmla="*/ 178 h 254"/>
              <a:gd name="T14" fmla="*/ 185 w 209"/>
              <a:gd name="T15" fmla="*/ 189 h 254"/>
              <a:gd name="T16" fmla="*/ 209 w 209"/>
              <a:gd name="T17" fmla="*/ 254 h 254"/>
              <a:gd name="T18" fmla="*/ 103 w 209"/>
              <a:gd name="T19" fmla="*/ 166 h 254"/>
              <a:gd name="T20" fmla="*/ 96 w 209"/>
              <a:gd name="T21" fmla="*/ 166 h 254"/>
              <a:gd name="T22" fmla="*/ 79 w 209"/>
              <a:gd name="T23" fmla="*/ 162 h 254"/>
              <a:gd name="T24" fmla="*/ 64 w 209"/>
              <a:gd name="T25" fmla="*/ 156 h 254"/>
              <a:gd name="T26" fmla="*/ 45 w 209"/>
              <a:gd name="T27" fmla="*/ 141 h 254"/>
              <a:gd name="T28" fmla="*/ 31 w 209"/>
              <a:gd name="T29" fmla="*/ 123 h 254"/>
              <a:gd name="T30" fmla="*/ 24 w 209"/>
              <a:gd name="T31" fmla="*/ 108 h 254"/>
              <a:gd name="T32" fmla="*/ 22 w 209"/>
              <a:gd name="T33" fmla="*/ 92 h 254"/>
              <a:gd name="T34" fmla="*/ 20 w 209"/>
              <a:gd name="T35" fmla="*/ 83 h 254"/>
              <a:gd name="T36" fmla="*/ 23 w 209"/>
              <a:gd name="T37" fmla="*/ 66 h 254"/>
              <a:gd name="T38" fmla="*/ 27 w 209"/>
              <a:gd name="T39" fmla="*/ 50 h 254"/>
              <a:gd name="T40" fmla="*/ 35 w 209"/>
              <a:gd name="T41" fmla="*/ 36 h 254"/>
              <a:gd name="T42" fmla="*/ 57 w 209"/>
              <a:gd name="T43" fmla="*/ 14 h 254"/>
              <a:gd name="T44" fmla="*/ 71 w 209"/>
              <a:gd name="T45" fmla="*/ 6 h 254"/>
              <a:gd name="T46" fmla="*/ 87 w 209"/>
              <a:gd name="T47" fmla="*/ 1 h 254"/>
              <a:gd name="T48" fmla="*/ 103 w 209"/>
              <a:gd name="T49" fmla="*/ 0 h 254"/>
              <a:gd name="T50" fmla="*/ 113 w 209"/>
              <a:gd name="T51" fmla="*/ 0 h 254"/>
              <a:gd name="T52" fmla="*/ 128 w 209"/>
              <a:gd name="T53" fmla="*/ 4 h 254"/>
              <a:gd name="T54" fmla="*/ 144 w 209"/>
              <a:gd name="T55" fmla="*/ 10 h 254"/>
              <a:gd name="T56" fmla="*/ 163 w 209"/>
              <a:gd name="T57" fmla="*/ 24 h 254"/>
              <a:gd name="T58" fmla="*/ 178 w 209"/>
              <a:gd name="T59" fmla="*/ 44 h 254"/>
              <a:gd name="T60" fmla="*/ 183 w 209"/>
              <a:gd name="T61" fmla="*/ 58 h 254"/>
              <a:gd name="T62" fmla="*/ 187 w 209"/>
              <a:gd name="T63" fmla="*/ 75 h 254"/>
              <a:gd name="T64" fmla="*/ 187 w 209"/>
              <a:gd name="T65" fmla="*/ 83 h 254"/>
              <a:gd name="T66" fmla="*/ 185 w 209"/>
              <a:gd name="T67" fmla="*/ 100 h 254"/>
              <a:gd name="T68" fmla="*/ 180 w 209"/>
              <a:gd name="T69" fmla="*/ 115 h 254"/>
              <a:gd name="T70" fmla="*/ 172 w 209"/>
              <a:gd name="T71" fmla="*/ 130 h 254"/>
              <a:gd name="T72" fmla="*/ 150 w 209"/>
              <a:gd name="T73" fmla="*/ 152 h 254"/>
              <a:gd name="T74" fmla="*/ 136 w 209"/>
              <a:gd name="T75" fmla="*/ 160 h 254"/>
              <a:gd name="T76" fmla="*/ 120 w 209"/>
              <a:gd name="T77" fmla="*/ 165 h 254"/>
              <a:gd name="T78" fmla="*/ 103 w 209"/>
              <a:gd name="T79" fmla="*/ 166 h 254"/>
              <a:gd name="T80" fmla="*/ 90 w 209"/>
              <a:gd name="T81" fmla="*/ 22 h 254"/>
              <a:gd name="T82" fmla="*/ 87 w 209"/>
              <a:gd name="T83" fmla="*/ 24 h 254"/>
              <a:gd name="T84" fmla="*/ 81 w 209"/>
              <a:gd name="T85" fmla="*/ 30 h 254"/>
              <a:gd name="T86" fmla="*/ 77 w 209"/>
              <a:gd name="T87" fmla="*/ 40 h 254"/>
              <a:gd name="T88" fmla="*/ 74 w 209"/>
              <a:gd name="T89" fmla="*/ 58 h 254"/>
              <a:gd name="T90" fmla="*/ 68 w 209"/>
              <a:gd name="T91" fmla="*/ 67 h 254"/>
              <a:gd name="T92" fmla="*/ 57 w 209"/>
              <a:gd name="T93" fmla="*/ 75 h 254"/>
              <a:gd name="T94" fmla="*/ 40 w 209"/>
              <a:gd name="T95" fmla="*/ 83 h 254"/>
              <a:gd name="T96" fmla="*/ 41 w 209"/>
              <a:gd name="T97" fmla="*/ 96 h 254"/>
              <a:gd name="T98" fmla="*/ 51 w 209"/>
              <a:gd name="T99" fmla="*/ 119 h 254"/>
              <a:gd name="T100" fmla="*/ 68 w 209"/>
              <a:gd name="T101" fmla="*/ 136 h 254"/>
              <a:gd name="T102" fmla="*/ 90 w 209"/>
              <a:gd name="T103" fmla="*/ 145 h 254"/>
              <a:gd name="T104" fmla="*/ 103 w 209"/>
              <a:gd name="T105" fmla="*/ 147 h 254"/>
              <a:gd name="T106" fmla="*/ 128 w 209"/>
              <a:gd name="T107" fmla="*/ 141 h 254"/>
              <a:gd name="T108" fmla="*/ 149 w 209"/>
              <a:gd name="T109" fmla="*/ 128 h 254"/>
              <a:gd name="T110" fmla="*/ 162 w 209"/>
              <a:gd name="T111" fmla="*/ 108 h 254"/>
              <a:gd name="T112" fmla="*/ 167 w 209"/>
              <a:gd name="T113" fmla="*/ 83 h 254"/>
              <a:gd name="T114" fmla="*/ 161 w 209"/>
              <a:gd name="T115" fmla="*/ 79 h 254"/>
              <a:gd name="T116" fmla="*/ 140 w 209"/>
              <a:gd name="T117" fmla="*/ 69 h 254"/>
              <a:gd name="T118" fmla="*/ 102 w 209"/>
              <a:gd name="T119" fmla="*/ 54 h 254"/>
              <a:gd name="T120" fmla="*/ 93 w 209"/>
              <a:gd name="T121" fmla="*/ 48 h 254"/>
              <a:gd name="T122" fmla="*/ 89 w 209"/>
              <a:gd name="T123" fmla="*/ 37 h 254"/>
              <a:gd name="T124" fmla="*/ 90 w 209"/>
              <a:gd name="T125" fmla="*/ 2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9" h="254">
                <a:moveTo>
                  <a:pt x="0" y="254"/>
                </a:moveTo>
                <a:lnTo>
                  <a:pt x="26" y="192"/>
                </a:lnTo>
                <a:lnTo>
                  <a:pt x="26" y="192"/>
                </a:lnTo>
                <a:lnTo>
                  <a:pt x="27" y="189"/>
                </a:lnTo>
                <a:lnTo>
                  <a:pt x="31" y="182"/>
                </a:lnTo>
                <a:lnTo>
                  <a:pt x="35" y="178"/>
                </a:lnTo>
                <a:lnTo>
                  <a:pt x="40" y="175"/>
                </a:lnTo>
                <a:lnTo>
                  <a:pt x="45" y="173"/>
                </a:lnTo>
                <a:lnTo>
                  <a:pt x="53" y="171"/>
                </a:lnTo>
                <a:lnTo>
                  <a:pt x="161" y="171"/>
                </a:lnTo>
                <a:lnTo>
                  <a:pt x="161" y="171"/>
                </a:lnTo>
                <a:lnTo>
                  <a:pt x="167" y="173"/>
                </a:lnTo>
                <a:lnTo>
                  <a:pt x="172" y="175"/>
                </a:lnTo>
                <a:lnTo>
                  <a:pt x="178" y="178"/>
                </a:lnTo>
                <a:lnTo>
                  <a:pt x="181" y="182"/>
                </a:lnTo>
                <a:lnTo>
                  <a:pt x="185" y="189"/>
                </a:lnTo>
                <a:lnTo>
                  <a:pt x="187" y="192"/>
                </a:lnTo>
                <a:lnTo>
                  <a:pt x="209" y="254"/>
                </a:lnTo>
                <a:lnTo>
                  <a:pt x="0" y="254"/>
                </a:lnTo>
                <a:close/>
                <a:moveTo>
                  <a:pt x="103" y="166"/>
                </a:moveTo>
                <a:lnTo>
                  <a:pt x="103" y="166"/>
                </a:lnTo>
                <a:lnTo>
                  <a:pt x="96" y="166"/>
                </a:lnTo>
                <a:lnTo>
                  <a:pt x="87" y="165"/>
                </a:lnTo>
                <a:lnTo>
                  <a:pt x="79" y="162"/>
                </a:lnTo>
                <a:lnTo>
                  <a:pt x="71" y="160"/>
                </a:lnTo>
                <a:lnTo>
                  <a:pt x="64" y="156"/>
                </a:lnTo>
                <a:lnTo>
                  <a:pt x="57" y="152"/>
                </a:lnTo>
                <a:lnTo>
                  <a:pt x="45" y="141"/>
                </a:lnTo>
                <a:lnTo>
                  <a:pt x="35" y="130"/>
                </a:lnTo>
                <a:lnTo>
                  <a:pt x="31" y="123"/>
                </a:lnTo>
                <a:lnTo>
                  <a:pt x="27" y="115"/>
                </a:lnTo>
                <a:lnTo>
                  <a:pt x="24" y="108"/>
                </a:lnTo>
                <a:lnTo>
                  <a:pt x="23" y="100"/>
                </a:lnTo>
                <a:lnTo>
                  <a:pt x="22" y="92"/>
                </a:lnTo>
                <a:lnTo>
                  <a:pt x="20" y="83"/>
                </a:lnTo>
                <a:lnTo>
                  <a:pt x="20" y="83"/>
                </a:lnTo>
                <a:lnTo>
                  <a:pt x="22" y="75"/>
                </a:lnTo>
                <a:lnTo>
                  <a:pt x="23" y="66"/>
                </a:lnTo>
                <a:lnTo>
                  <a:pt x="24" y="58"/>
                </a:lnTo>
                <a:lnTo>
                  <a:pt x="27" y="50"/>
                </a:lnTo>
                <a:lnTo>
                  <a:pt x="31" y="44"/>
                </a:lnTo>
                <a:lnTo>
                  <a:pt x="35" y="36"/>
                </a:lnTo>
                <a:lnTo>
                  <a:pt x="45" y="24"/>
                </a:lnTo>
                <a:lnTo>
                  <a:pt x="57" y="14"/>
                </a:lnTo>
                <a:lnTo>
                  <a:pt x="64" y="10"/>
                </a:lnTo>
                <a:lnTo>
                  <a:pt x="71" y="6"/>
                </a:lnTo>
                <a:lnTo>
                  <a:pt x="79" y="4"/>
                </a:lnTo>
                <a:lnTo>
                  <a:pt x="87" y="1"/>
                </a:lnTo>
                <a:lnTo>
                  <a:pt x="96" y="0"/>
                </a:lnTo>
                <a:lnTo>
                  <a:pt x="103" y="0"/>
                </a:lnTo>
                <a:lnTo>
                  <a:pt x="103" y="0"/>
                </a:lnTo>
                <a:lnTo>
                  <a:pt x="113" y="0"/>
                </a:lnTo>
                <a:lnTo>
                  <a:pt x="120" y="1"/>
                </a:lnTo>
                <a:lnTo>
                  <a:pt x="128" y="4"/>
                </a:lnTo>
                <a:lnTo>
                  <a:pt x="136" y="6"/>
                </a:lnTo>
                <a:lnTo>
                  <a:pt x="144" y="10"/>
                </a:lnTo>
                <a:lnTo>
                  <a:pt x="150" y="14"/>
                </a:lnTo>
                <a:lnTo>
                  <a:pt x="163" y="24"/>
                </a:lnTo>
                <a:lnTo>
                  <a:pt x="172" y="36"/>
                </a:lnTo>
                <a:lnTo>
                  <a:pt x="178" y="44"/>
                </a:lnTo>
                <a:lnTo>
                  <a:pt x="180" y="50"/>
                </a:lnTo>
                <a:lnTo>
                  <a:pt x="183" y="58"/>
                </a:lnTo>
                <a:lnTo>
                  <a:pt x="185" y="66"/>
                </a:lnTo>
                <a:lnTo>
                  <a:pt x="187" y="75"/>
                </a:lnTo>
                <a:lnTo>
                  <a:pt x="187" y="83"/>
                </a:lnTo>
                <a:lnTo>
                  <a:pt x="187" y="83"/>
                </a:lnTo>
                <a:lnTo>
                  <a:pt x="187" y="92"/>
                </a:lnTo>
                <a:lnTo>
                  <a:pt x="185" y="100"/>
                </a:lnTo>
                <a:lnTo>
                  <a:pt x="183" y="108"/>
                </a:lnTo>
                <a:lnTo>
                  <a:pt x="180" y="115"/>
                </a:lnTo>
                <a:lnTo>
                  <a:pt x="178" y="123"/>
                </a:lnTo>
                <a:lnTo>
                  <a:pt x="172" y="130"/>
                </a:lnTo>
                <a:lnTo>
                  <a:pt x="163" y="141"/>
                </a:lnTo>
                <a:lnTo>
                  <a:pt x="150" y="152"/>
                </a:lnTo>
                <a:lnTo>
                  <a:pt x="144" y="156"/>
                </a:lnTo>
                <a:lnTo>
                  <a:pt x="136" y="160"/>
                </a:lnTo>
                <a:lnTo>
                  <a:pt x="128" y="162"/>
                </a:lnTo>
                <a:lnTo>
                  <a:pt x="120" y="165"/>
                </a:lnTo>
                <a:lnTo>
                  <a:pt x="113" y="166"/>
                </a:lnTo>
                <a:lnTo>
                  <a:pt x="103" y="166"/>
                </a:lnTo>
                <a:lnTo>
                  <a:pt x="103" y="166"/>
                </a:lnTo>
                <a:close/>
                <a:moveTo>
                  <a:pt x="90" y="22"/>
                </a:moveTo>
                <a:lnTo>
                  <a:pt x="90" y="22"/>
                </a:lnTo>
                <a:lnTo>
                  <a:pt x="87" y="24"/>
                </a:lnTo>
                <a:lnTo>
                  <a:pt x="83" y="27"/>
                </a:lnTo>
                <a:lnTo>
                  <a:pt x="81" y="30"/>
                </a:lnTo>
                <a:lnTo>
                  <a:pt x="79" y="33"/>
                </a:lnTo>
                <a:lnTo>
                  <a:pt x="77" y="40"/>
                </a:lnTo>
                <a:lnTo>
                  <a:pt x="76" y="49"/>
                </a:lnTo>
                <a:lnTo>
                  <a:pt x="74" y="58"/>
                </a:lnTo>
                <a:lnTo>
                  <a:pt x="71" y="62"/>
                </a:lnTo>
                <a:lnTo>
                  <a:pt x="68" y="67"/>
                </a:lnTo>
                <a:lnTo>
                  <a:pt x="63" y="71"/>
                </a:lnTo>
                <a:lnTo>
                  <a:pt x="57" y="75"/>
                </a:lnTo>
                <a:lnTo>
                  <a:pt x="49" y="79"/>
                </a:lnTo>
                <a:lnTo>
                  <a:pt x="40" y="83"/>
                </a:lnTo>
                <a:lnTo>
                  <a:pt x="40" y="83"/>
                </a:lnTo>
                <a:lnTo>
                  <a:pt x="41" y="96"/>
                </a:lnTo>
                <a:lnTo>
                  <a:pt x="45" y="108"/>
                </a:lnTo>
                <a:lnTo>
                  <a:pt x="51" y="119"/>
                </a:lnTo>
                <a:lnTo>
                  <a:pt x="59" y="128"/>
                </a:lnTo>
                <a:lnTo>
                  <a:pt x="68" y="136"/>
                </a:lnTo>
                <a:lnTo>
                  <a:pt x="79" y="141"/>
                </a:lnTo>
                <a:lnTo>
                  <a:pt x="90" y="145"/>
                </a:lnTo>
                <a:lnTo>
                  <a:pt x="103" y="147"/>
                </a:lnTo>
                <a:lnTo>
                  <a:pt x="103" y="147"/>
                </a:lnTo>
                <a:lnTo>
                  <a:pt x="116" y="145"/>
                </a:lnTo>
                <a:lnTo>
                  <a:pt x="128" y="141"/>
                </a:lnTo>
                <a:lnTo>
                  <a:pt x="140" y="136"/>
                </a:lnTo>
                <a:lnTo>
                  <a:pt x="149" y="128"/>
                </a:lnTo>
                <a:lnTo>
                  <a:pt x="157" y="119"/>
                </a:lnTo>
                <a:lnTo>
                  <a:pt x="162" y="108"/>
                </a:lnTo>
                <a:lnTo>
                  <a:pt x="166" y="96"/>
                </a:lnTo>
                <a:lnTo>
                  <a:pt x="167" y="83"/>
                </a:lnTo>
                <a:lnTo>
                  <a:pt x="167" y="83"/>
                </a:lnTo>
                <a:lnTo>
                  <a:pt x="161" y="79"/>
                </a:lnTo>
                <a:lnTo>
                  <a:pt x="154" y="75"/>
                </a:lnTo>
                <a:lnTo>
                  <a:pt x="140" y="69"/>
                </a:lnTo>
                <a:lnTo>
                  <a:pt x="113" y="59"/>
                </a:lnTo>
                <a:lnTo>
                  <a:pt x="102" y="54"/>
                </a:lnTo>
                <a:lnTo>
                  <a:pt x="97" y="52"/>
                </a:lnTo>
                <a:lnTo>
                  <a:pt x="93" y="48"/>
                </a:lnTo>
                <a:lnTo>
                  <a:pt x="90" y="43"/>
                </a:lnTo>
                <a:lnTo>
                  <a:pt x="89" y="37"/>
                </a:lnTo>
                <a:lnTo>
                  <a:pt x="89" y="31"/>
                </a:lnTo>
                <a:lnTo>
                  <a:pt x="90" y="22"/>
                </a:lnTo>
                <a:lnTo>
                  <a:pt x="90" y="22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弧 47"/>
          <p:cNvSpPr/>
          <p:nvPr/>
        </p:nvSpPr>
        <p:spPr>
          <a:xfrm rot="16200000">
            <a:off x="5474458" y="1312768"/>
            <a:ext cx="1240665" cy="1284306"/>
          </a:xfrm>
          <a:prstGeom prst="arc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弧 48"/>
          <p:cNvSpPr/>
          <p:nvPr/>
        </p:nvSpPr>
        <p:spPr>
          <a:xfrm>
            <a:off x="6046913" y="1334588"/>
            <a:ext cx="1240665" cy="1284306"/>
          </a:xfrm>
          <a:prstGeom prst="arc">
            <a:avLst/>
          </a:prstGeom>
          <a:ln w="19050" cmpd="sng">
            <a:solidFill>
              <a:schemeClr val="bg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4626892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用户输入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89795" y="13970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对话输出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3317" y="1614318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8404" y="2960687"/>
            <a:ext cx="3644211" cy="1755569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70515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338568" y="1610410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98937" y="1608567"/>
            <a:ext cx="802488" cy="316302"/>
          </a:xfrm>
          <a:prstGeom prst="rect">
            <a:avLst/>
          </a:prstGeom>
          <a:solidFill>
            <a:srgbClr val="D9A32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3317" y="3455617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9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470515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模板匹配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38568" y="3451709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检索评分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98937" y="3449866"/>
            <a:ext cx="802488" cy="316302"/>
          </a:xfrm>
          <a:prstGeom prst="rect">
            <a:avLst/>
          </a:prstGeom>
          <a:solidFill>
            <a:srgbClr val="D0833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神经网络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345614" y="2559624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句法分析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303819" y="2553873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语义理解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345614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语境感知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303819" y="2932619"/>
            <a:ext cx="899398" cy="316302"/>
          </a:xfrm>
          <a:prstGeom prst="rect">
            <a:avLst/>
          </a:prstGeom>
          <a:solidFill>
            <a:srgbClr val="C76A4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语用计算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562994" y="2553873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文本搜索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521199" y="2548122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知识匹配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562994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抽取式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521199" y="2926868"/>
            <a:ext cx="899398" cy="316302"/>
          </a:xfrm>
          <a:prstGeom prst="rect">
            <a:avLst/>
          </a:prstGeom>
          <a:solidFill>
            <a:srgbClr val="C050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生成式</a:t>
            </a:r>
            <a:endParaRPr kumimoji="1" lang="zh-CN" altLang="en-US" sz="12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0" name="图片 9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18" y="2053440"/>
            <a:ext cx="836363" cy="313636"/>
          </a:xfrm>
          <a:prstGeom prst="rect">
            <a:avLst/>
          </a:prstGeom>
        </p:spPr>
      </p:pic>
      <p:pic>
        <p:nvPicPr>
          <p:cNvPr id="11" name="图片 10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22" y="2149568"/>
            <a:ext cx="750541" cy="227277"/>
          </a:xfrm>
          <a:prstGeom prst="rect">
            <a:avLst/>
          </a:prstGeom>
        </p:spPr>
      </p:pic>
      <p:pic>
        <p:nvPicPr>
          <p:cNvPr id="12" name="图片 11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3" y="2098519"/>
            <a:ext cx="948005" cy="281653"/>
          </a:xfrm>
          <a:prstGeom prst="rect">
            <a:avLst/>
          </a:prstGeom>
        </p:spPr>
      </p:pic>
      <p:pic>
        <p:nvPicPr>
          <p:cNvPr id="15" name="图片 1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41" y="2472130"/>
            <a:ext cx="712177" cy="274630"/>
          </a:xfrm>
          <a:prstGeom prst="rect">
            <a:avLst/>
          </a:prstGeom>
        </p:spPr>
      </p:pic>
      <p:pic>
        <p:nvPicPr>
          <p:cNvPr id="92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71617" y="3903635"/>
            <a:ext cx="1480963" cy="6425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6" name="image12.png" descr="201509210801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161" y="3903636"/>
            <a:ext cx="1658151" cy="6390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7" name="image13.png" descr="word2vec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096031" y="3366571"/>
            <a:ext cx="1107187" cy="6681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图片 15" descr="fad4b98047538b6731e6d2c38e2efa9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14" y="3356802"/>
            <a:ext cx="726219" cy="6681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1655" y="4090053"/>
            <a:ext cx="966125" cy="491714"/>
          </a:xfrm>
          <a:prstGeom prst="rect">
            <a:avLst/>
          </a:prstGeom>
        </p:spPr>
      </p:pic>
      <p:pic>
        <p:nvPicPr>
          <p:cNvPr id="18" name="图片 17" descr="屏幕快照 2016-09-26 下午5.12.3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46" y="4149557"/>
            <a:ext cx="862135" cy="416203"/>
          </a:xfrm>
          <a:prstGeom prst="rect">
            <a:avLst/>
          </a:prstGeom>
        </p:spPr>
      </p:pic>
      <p:pic>
        <p:nvPicPr>
          <p:cNvPr id="19" name="图片 18" descr="e17a68e0b4ea43845c6cc2eba9888a1c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96" y="3338446"/>
            <a:ext cx="1688519" cy="1266390"/>
          </a:xfrm>
          <a:prstGeom prst="rect">
            <a:avLst/>
          </a:prstGeom>
        </p:spPr>
      </p:pic>
      <p:pic>
        <p:nvPicPr>
          <p:cNvPr id="21" name="图片 20" descr="屏幕快照 2016-09-26 下午5.37.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5" y="2469433"/>
            <a:ext cx="662161" cy="286667"/>
          </a:xfrm>
          <a:prstGeom prst="rect">
            <a:avLst/>
          </a:prstGeom>
        </p:spPr>
      </p:pic>
      <p:pic>
        <p:nvPicPr>
          <p:cNvPr id="22" name="图片 21" descr="屏幕快照 2016-09-26 下午5.37.39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08" y="2472871"/>
            <a:ext cx="938855" cy="283230"/>
          </a:xfrm>
          <a:prstGeom prst="rect">
            <a:avLst/>
          </a:prstGeom>
        </p:spPr>
      </p:pic>
      <p:pic>
        <p:nvPicPr>
          <p:cNvPr id="24" name="图片 23" descr="屏幕快照 2016-09-26 下午5.37.56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92" y="2464214"/>
            <a:ext cx="832793" cy="287461"/>
          </a:xfrm>
          <a:prstGeom prst="rect">
            <a:avLst/>
          </a:prstGeom>
        </p:spPr>
      </p:pic>
      <p:pic>
        <p:nvPicPr>
          <p:cNvPr id="51" name="图片 50" descr="屏幕快照 2016-11-01 下午3.46.27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1" y="2086287"/>
            <a:ext cx="861298" cy="3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4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15951" y="1043691"/>
            <a:ext cx="412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语料和数据主要来自于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0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互联网抓取</a:t>
            </a:r>
            <a:endParaRPr lang="zh-CN" altLang="en-US" sz="2000" dirty="0">
              <a:solidFill>
                <a:srgbClr val="C1534C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6074" y="173703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6074" y="2528347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76074" y="3331846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6074" y="4113659"/>
            <a:ext cx="1053975" cy="475527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6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32050" y="1773997"/>
            <a:ext cx="4498951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新浪微博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用户之间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评论互动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获取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</a:p>
        </p:txBody>
      </p:sp>
      <p:sp>
        <p:nvSpPr>
          <p:cNvPr id="34" name="矩形 33"/>
          <p:cNvSpPr/>
          <p:nvPr/>
        </p:nvSpPr>
        <p:spPr>
          <a:xfrm>
            <a:off x="2232049" y="2473826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法律咨询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华律网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法律快车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等网站收集已解决的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咨询问题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和相应的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答案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38" name="图片 37" descr="屏幕快照 2016-09-26 下午4.5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4275550"/>
            <a:ext cx="907805" cy="313636"/>
          </a:xfrm>
          <a:prstGeom prst="rect">
            <a:avLst/>
          </a:prstGeom>
        </p:spPr>
      </p:pic>
      <p:pic>
        <p:nvPicPr>
          <p:cNvPr id="40" name="图片 39" descr="屏幕快照 2016-09-26 下午4.51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621380"/>
            <a:ext cx="907805" cy="274899"/>
          </a:xfrm>
          <a:prstGeom prst="rect">
            <a:avLst/>
          </a:prstGeom>
        </p:spPr>
      </p:pic>
      <p:pic>
        <p:nvPicPr>
          <p:cNvPr id="43" name="图片 42" descr="屏幕快照 2016-09-26 下午4.51.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956828"/>
            <a:ext cx="907805" cy="281653"/>
          </a:xfrm>
          <a:prstGeom prst="rect">
            <a:avLst/>
          </a:prstGeom>
        </p:spPr>
      </p:pic>
      <p:pic>
        <p:nvPicPr>
          <p:cNvPr id="45" name="图片 44" descr="屏幕快照 2016-09-26 下午4.57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3218115"/>
            <a:ext cx="907805" cy="350068"/>
          </a:xfrm>
          <a:prstGeom prst="rect">
            <a:avLst/>
          </a:prstGeom>
        </p:spPr>
      </p:pic>
      <p:pic>
        <p:nvPicPr>
          <p:cNvPr id="46" name="图片 45" descr="屏幕快照 2016-09-26 下午5.37.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497340"/>
            <a:ext cx="907805" cy="393013"/>
          </a:xfrm>
          <a:prstGeom prst="rect">
            <a:avLst/>
          </a:prstGeom>
        </p:spPr>
      </p:pic>
      <p:pic>
        <p:nvPicPr>
          <p:cNvPr id="47" name="图片 46" descr="屏幕快照 2016-09-26 下午5.37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2917462"/>
            <a:ext cx="907804" cy="273862"/>
          </a:xfrm>
          <a:prstGeom prst="rect">
            <a:avLst/>
          </a:prstGeom>
        </p:spPr>
      </p:pic>
      <p:pic>
        <p:nvPicPr>
          <p:cNvPr id="48" name="图片 47" descr="屏幕快照 2016-09-26 下午5.37.5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1" y="2155990"/>
            <a:ext cx="907805" cy="31335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232050" y="3280459"/>
            <a:ext cx="4577104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中国法院网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采集专业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法律术语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各类案由所涉及的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本体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以及各类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案件报道</a:t>
            </a:r>
          </a:p>
        </p:txBody>
      </p:sp>
      <p:sp>
        <p:nvSpPr>
          <p:cNvPr id="50" name="矩形 49"/>
          <p:cNvSpPr/>
          <p:nvPr/>
        </p:nvSpPr>
        <p:spPr>
          <a:xfrm>
            <a:off x="2232049" y="4064814"/>
            <a:ext cx="4577105" cy="562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搜狗百科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百度百科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互动百科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法律类别下的词条构建法律垂直领域下的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lang="zh-CN" altLang="en-US" sz="1400" dirty="0">
              <a:solidFill>
                <a:srgbClr val="C1534C"/>
              </a:solidFill>
            </a:endParaRPr>
          </a:p>
        </p:txBody>
      </p:sp>
      <p:pic>
        <p:nvPicPr>
          <p:cNvPr id="5" name="图片 4" descr="屏幕快照 2016-11-01 下午3.46.2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32" y="1737039"/>
            <a:ext cx="912318" cy="3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966808" y="2005826"/>
            <a:ext cx="997970" cy="495214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67487" y="2005826"/>
            <a:ext cx="997970" cy="49521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咨询问答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966808" y="2588184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法律法规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187434" y="2005827"/>
            <a:ext cx="997970" cy="495214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百科词条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966809" y="3180191"/>
            <a:ext cx="997969" cy="495213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审判文书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187434" y="2587507"/>
            <a:ext cx="997970" cy="495215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案例评论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067487" y="3178726"/>
            <a:ext cx="997970" cy="495215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法学研究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187434" y="3178726"/>
            <a:ext cx="997970" cy="495215"/>
          </a:xfrm>
          <a:prstGeom prst="rect">
            <a:avLst/>
          </a:prstGeom>
          <a:solidFill>
            <a:srgbClr val="C1524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法律服务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8854" y="26784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初步获取</a:t>
            </a:r>
          </a:p>
        </p:txBody>
      </p:sp>
      <p:sp>
        <p:nvSpPr>
          <p:cNvPr id="7" name="矩形 6"/>
          <p:cNvSpPr/>
          <p:nvPr/>
        </p:nvSpPr>
        <p:spPr>
          <a:xfrm>
            <a:off x="3382632" y="943444"/>
            <a:ext cx="1918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1341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咨询</a:t>
            </a:r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回答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2" name="直线连接符 91"/>
          <p:cNvCxnSpPr>
            <a:stCxn id="84" idx="0"/>
          </p:cNvCxnSpPr>
          <p:nvPr/>
        </p:nvCxnSpPr>
        <p:spPr>
          <a:xfrm flipH="1" flipV="1">
            <a:off x="4258624" y="1499511"/>
            <a:ext cx="307848" cy="506315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562114" y="1438810"/>
            <a:ext cx="18010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来自真实用户的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43</a:t>
            </a:r>
            <a:r>
              <a:rPr lang="zh-CN" altLang="en-US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万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微博</a:t>
            </a:r>
            <a:r>
              <a:rPr lang="zh-CN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-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评论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4" name="直线连接符 93"/>
          <p:cNvCxnSpPr>
            <a:stCxn id="83" idx="1"/>
          </p:cNvCxnSpPr>
          <p:nvPr/>
        </p:nvCxnSpPr>
        <p:spPr>
          <a:xfrm flipH="1" flipV="1">
            <a:off x="2363145" y="1962030"/>
            <a:ext cx="603663" cy="29140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720626" y="2712534"/>
            <a:ext cx="16139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我国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大类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2569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部法律法规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的标题和正文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6" name="直线连接符 95"/>
          <p:cNvCxnSpPr>
            <a:stCxn id="85" idx="1"/>
          </p:cNvCxnSpPr>
          <p:nvPr/>
        </p:nvCxnSpPr>
        <p:spPr>
          <a:xfrm flipH="1">
            <a:off x="2363145" y="2835792"/>
            <a:ext cx="603663" cy="150467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矩形 96"/>
          <p:cNvSpPr/>
          <p:nvPr/>
        </p:nvSpPr>
        <p:spPr>
          <a:xfrm>
            <a:off x="1138385" y="375183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96812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案件审判文书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850803" y="1348014"/>
            <a:ext cx="162095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法律分类下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354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项百科词条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的详细内容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99" name="直线连接符 98"/>
          <p:cNvCxnSpPr>
            <a:stCxn id="86" idx="3"/>
          </p:cNvCxnSpPr>
          <p:nvPr/>
        </p:nvCxnSpPr>
        <p:spPr>
          <a:xfrm flipV="1">
            <a:off x="6185404" y="1850455"/>
            <a:ext cx="698243" cy="402979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直线连接符 100"/>
          <p:cNvCxnSpPr>
            <a:stCxn id="87" idx="1"/>
          </p:cNvCxnSpPr>
          <p:nvPr/>
        </p:nvCxnSpPr>
        <p:spPr>
          <a:xfrm flipH="1">
            <a:off x="2334581" y="3427798"/>
            <a:ext cx="632228" cy="49922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线连接符 102"/>
          <p:cNvCxnSpPr>
            <a:stCxn id="89" idx="2"/>
          </p:cNvCxnSpPr>
          <p:nvPr/>
        </p:nvCxnSpPr>
        <p:spPr>
          <a:xfrm flipH="1">
            <a:off x="4258624" y="3673941"/>
            <a:ext cx="307848" cy="508751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3590161" y="420022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34169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法学研究报道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874777" y="3827311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诉讼指南、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文书格式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、法律问答等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549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篇法律服务文章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08" name="直线连接符 107"/>
          <p:cNvCxnSpPr>
            <a:stCxn id="90" idx="3"/>
          </p:cNvCxnSpPr>
          <p:nvPr/>
        </p:nvCxnSpPr>
        <p:spPr>
          <a:xfrm>
            <a:off x="6185404" y="3426334"/>
            <a:ext cx="665399" cy="325500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直线连接符 112"/>
          <p:cNvCxnSpPr>
            <a:stCxn id="88" idx="3"/>
          </p:cNvCxnSpPr>
          <p:nvPr/>
        </p:nvCxnSpPr>
        <p:spPr>
          <a:xfrm flipV="1">
            <a:off x="6185404" y="2678482"/>
            <a:ext cx="687295" cy="156633"/>
          </a:xfrm>
          <a:prstGeom prst="line">
            <a:avLst/>
          </a:prstGeom>
          <a:ln w="19050" cmpd="sng">
            <a:solidFill>
              <a:srgbClr val="7F7F7F"/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6916491" y="2463039"/>
            <a:ext cx="1274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34103</a:t>
            </a:r>
            <a:r>
              <a:rPr lang="is-IS" altLang="zh-CN" sz="1400" dirty="0" smtClean="0">
                <a:solidFill>
                  <a:srgbClr val="C1534C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篇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典型案件评论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0169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模型层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21"/>
          <p:cNvSpPr>
            <a:spLocks/>
          </p:cNvSpPr>
          <p:nvPr/>
        </p:nvSpPr>
        <p:spPr bwMode="auto">
          <a:xfrm>
            <a:off x="667794" y="1734465"/>
            <a:ext cx="6736033" cy="2464056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 cap="flat">
            <a:solidFill>
              <a:schemeClr val="bg1">
                <a:lumMod val="75000"/>
              </a:schemeClr>
            </a:solidFill>
            <a:prstDash val="dash"/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Oval 19"/>
          <p:cNvSpPr>
            <a:spLocks noChangeArrowheads="1"/>
          </p:cNvSpPr>
          <p:nvPr/>
        </p:nvSpPr>
        <p:spPr bwMode="auto">
          <a:xfrm>
            <a:off x="3220778" y="3139712"/>
            <a:ext cx="685613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493655" y="2141674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5919805" y="2569824"/>
            <a:ext cx="684521" cy="682337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1795721" y="2636199"/>
            <a:ext cx="684521" cy="683429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/>
          <p:cNvSpPr txBox="1"/>
          <p:nvPr/>
        </p:nvSpPr>
        <p:spPr bwMode="auto">
          <a:xfrm>
            <a:off x="1014036" y="1312229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关键词搜索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 bwMode="auto">
          <a:xfrm>
            <a:off x="871716" y="1679955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提取输入中的关键词并在语料库中搜索相关的对话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grpSp>
        <p:nvGrpSpPr>
          <p:cNvPr id="28" name="组合 31"/>
          <p:cNvGrpSpPr>
            <a:grpSpLocks/>
          </p:cNvGrpSpPr>
          <p:nvPr/>
        </p:nvGrpSpPr>
        <p:grpSpPr bwMode="auto">
          <a:xfrm>
            <a:off x="7555968" y="1269993"/>
            <a:ext cx="905052" cy="543686"/>
            <a:chOff x="9654540" y="1768263"/>
            <a:chExt cx="1316691" cy="790008"/>
          </a:xfrm>
        </p:grpSpPr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0008729" y="2202926"/>
              <a:ext cx="406602" cy="35534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62">
                  <a:moveTo>
                    <a:pt x="71" y="3"/>
                  </a:moveTo>
                  <a:lnTo>
                    <a:pt x="0" y="62"/>
                  </a:lnTo>
                  <a:lnTo>
                    <a:pt x="14" y="0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566172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9654540" y="1768263"/>
              <a:ext cx="1316691" cy="680550"/>
            </a:xfrm>
            <a:custGeom>
              <a:avLst/>
              <a:gdLst>
                <a:gd name="T0" fmla="*/ 230 w 230"/>
                <a:gd name="T1" fmla="*/ 0 h 119"/>
                <a:gd name="T2" fmla="*/ 0 w 230"/>
                <a:gd name="T3" fmla="*/ 26 h 119"/>
                <a:gd name="T4" fmla="*/ 140 w 230"/>
                <a:gd name="T5" fmla="*/ 119 h 119"/>
                <a:gd name="T6" fmla="*/ 230 w 230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19">
                  <a:moveTo>
                    <a:pt x="230" y="0"/>
                  </a:moveTo>
                  <a:lnTo>
                    <a:pt x="0" y="26"/>
                  </a:lnTo>
                  <a:lnTo>
                    <a:pt x="140" y="119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9940432" y="1814268"/>
              <a:ext cx="933913" cy="744003"/>
            </a:xfrm>
            <a:custGeom>
              <a:avLst/>
              <a:gdLst>
                <a:gd name="T0" fmla="*/ 163 w 163"/>
                <a:gd name="T1" fmla="*/ 0 h 130"/>
                <a:gd name="T2" fmla="*/ 0 w 163"/>
                <a:gd name="T3" fmla="*/ 52 h 130"/>
                <a:gd name="T4" fmla="*/ 12 w 163"/>
                <a:gd name="T5" fmla="*/ 130 h 130"/>
                <a:gd name="T6" fmla="*/ 26 w 163"/>
                <a:gd name="T7" fmla="*/ 68 h 130"/>
                <a:gd name="T8" fmla="*/ 163 w 16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30">
                  <a:moveTo>
                    <a:pt x="163" y="0"/>
                  </a:moveTo>
                  <a:lnTo>
                    <a:pt x="0" y="52"/>
                  </a:lnTo>
                  <a:lnTo>
                    <a:pt x="12" y="130"/>
                  </a:lnTo>
                  <a:lnTo>
                    <a:pt x="26" y="6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8893A5"/>
            </a:solidFill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59595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2" name="直线连接符 31"/>
          <p:cNvCxnSpPr/>
          <p:nvPr/>
        </p:nvCxnSpPr>
        <p:spPr>
          <a:xfrm>
            <a:off x="1795721" y="2387328"/>
            <a:ext cx="247006" cy="260196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3"/>
          <p:cNvSpPr txBox="1"/>
          <p:nvPr/>
        </p:nvSpPr>
        <p:spPr bwMode="auto">
          <a:xfrm>
            <a:off x="4144188" y="358610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模板匹配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40" name="TextBox 13"/>
          <p:cNvSpPr txBox="1"/>
          <p:nvPr/>
        </p:nvSpPr>
        <p:spPr bwMode="auto">
          <a:xfrm>
            <a:off x="4001868" y="395382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基于预先定义好的文本模版在语料库中匹配相关的对话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3700664" y="3768396"/>
            <a:ext cx="205727" cy="185430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3"/>
          <p:cNvSpPr txBox="1"/>
          <p:nvPr/>
        </p:nvSpPr>
        <p:spPr bwMode="auto">
          <a:xfrm>
            <a:off x="5052629" y="1111593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检索评分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 bwMode="auto">
          <a:xfrm>
            <a:off x="4930629" y="1479319"/>
            <a:ext cx="1651801" cy="47038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基于多特征检索评分模型筛选最优对话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sp>
        <p:nvSpPr>
          <p:cNvPr id="52" name="TextBox 13"/>
          <p:cNvSpPr txBox="1"/>
          <p:nvPr/>
        </p:nvSpPr>
        <p:spPr bwMode="auto">
          <a:xfrm>
            <a:off x="6885851" y="3049740"/>
            <a:ext cx="134577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  <a:sym typeface="Arial" panose="020B0604020202020204" pitchFamily="34" charset="0"/>
              </a:rPr>
              <a:t>神经网络</a:t>
            </a:r>
            <a:endParaRPr 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 bwMode="auto">
          <a:xfrm>
            <a:off x="6743531" y="3417466"/>
            <a:ext cx="1651801" cy="70737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基于</a:t>
            </a:r>
            <a:r>
              <a:rPr lang="en-US" altLang="zh-CN" sz="1400" dirty="0" smtClean="0">
                <a:solidFill>
                  <a:srgbClr val="595959"/>
                </a:solidFill>
                <a:latin typeface="Palatino Linotype"/>
                <a:ea typeface="Hiragino Sans GB W3"/>
                <a:cs typeface="Palatino Linotype"/>
                <a:sym typeface="Arial" charset="0"/>
              </a:rPr>
              <a:t>LSTM</a:t>
            </a: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  <a:sym typeface="Arial" charset="0"/>
              </a:rPr>
              <a:t>等递归神经网络模型对聊天数据进行训练</a:t>
            </a:r>
            <a:endParaRPr lang="en-US" altLang="zh-CN" sz="14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  <a:sym typeface="Arial" charset="0"/>
            </a:endParaRPr>
          </a:p>
        </p:txBody>
      </p:sp>
      <p:cxnSp>
        <p:nvCxnSpPr>
          <p:cNvPr id="54" name="直线连接符 53"/>
          <p:cNvCxnSpPr>
            <a:endCxn id="13" idx="7"/>
          </p:cNvCxnSpPr>
          <p:nvPr/>
        </p:nvCxnSpPr>
        <p:spPr>
          <a:xfrm flipH="1">
            <a:off x="5077930" y="2047547"/>
            <a:ext cx="141564" cy="194213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>
            <a:off x="6389114" y="3219314"/>
            <a:ext cx="215212" cy="333939"/>
          </a:xfrm>
          <a:prstGeom prst="line">
            <a:avLst/>
          </a:prstGeom>
          <a:ln w="19050" cmpd="sng">
            <a:solidFill>
              <a:srgbClr val="C050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234"/>
          <p:cNvSpPr>
            <a:spLocks noEditPoints="1"/>
          </p:cNvSpPr>
          <p:nvPr/>
        </p:nvSpPr>
        <p:spPr bwMode="auto">
          <a:xfrm>
            <a:off x="3397982" y="3319628"/>
            <a:ext cx="335376" cy="352722"/>
          </a:xfrm>
          <a:custGeom>
            <a:avLst/>
            <a:gdLst>
              <a:gd name="T0" fmla="*/ 212 w 233"/>
              <a:gd name="T1" fmla="*/ 18 h 246"/>
              <a:gd name="T2" fmla="*/ 181 w 233"/>
              <a:gd name="T3" fmla="*/ 1 h 246"/>
              <a:gd name="T4" fmla="*/ 157 w 233"/>
              <a:gd name="T5" fmla="*/ 1 h 246"/>
              <a:gd name="T6" fmla="*/ 125 w 233"/>
              <a:gd name="T7" fmla="*/ 18 h 246"/>
              <a:gd name="T8" fmla="*/ 104 w 233"/>
              <a:gd name="T9" fmla="*/ 39 h 246"/>
              <a:gd name="T10" fmla="*/ 103 w 233"/>
              <a:gd name="T11" fmla="*/ 57 h 246"/>
              <a:gd name="T12" fmla="*/ 107 w 233"/>
              <a:gd name="T13" fmla="*/ 64 h 246"/>
              <a:gd name="T14" fmla="*/ 120 w 233"/>
              <a:gd name="T15" fmla="*/ 69 h 246"/>
              <a:gd name="T16" fmla="*/ 134 w 233"/>
              <a:gd name="T17" fmla="*/ 64 h 246"/>
              <a:gd name="T18" fmla="*/ 156 w 233"/>
              <a:gd name="T19" fmla="*/ 42 h 246"/>
              <a:gd name="T20" fmla="*/ 169 w 233"/>
              <a:gd name="T21" fmla="*/ 38 h 246"/>
              <a:gd name="T22" fmla="*/ 177 w 233"/>
              <a:gd name="T23" fmla="*/ 39 h 246"/>
              <a:gd name="T24" fmla="*/ 187 w 233"/>
              <a:gd name="T25" fmla="*/ 47 h 246"/>
              <a:gd name="T26" fmla="*/ 193 w 233"/>
              <a:gd name="T27" fmla="*/ 55 h 246"/>
              <a:gd name="T28" fmla="*/ 194 w 233"/>
              <a:gd name="T29" fmla="*/ 64 h 246"/>
              <a:gd name="T30" fmla="*/ 190 w 233"/>
              <a:gd name="T31" fmla="*/ 77 h 246"/>
              <a:gd name="T32" fmla="*/ 143 w 233"/>
              <a:gd name="T33" fmla="*/ 125 h 246"/>
              <a:gd name="T34" fmla="*/ 130 w 233"/>
              <a:gd name="T35" fmla="*/ 131 h 246"/>
              <a:gd name="T36" fmla="*/ 121 w 233"/>
              <a:gd name="T37" fmla="*/ 131 h 246"/>
              <a:gd name="T38" fmla="*/ 109 w 233"/>
              <a:gd name="T39" fmla="*/ 125 h 246"/>
              <a:gd name="T40" fmla="*/ 82 w 233"/>
              <a:gd name="T41" fmla="*/ 152 h 246"/>
              <a:gd name="T42" fmla="*/ 103 w 233"/>
              <a:gd name="T43" fmla="*/ 165 h 246"/>
              <a:gd name="T44" fmla="*/ 126 w 233"/>
              <a:gd name="T45" fmla="*/ 170 h 246"/>
              <a:gd name="T46" fmla="*/ 138 w 233"/>
              <a:gd name="T47" fmla="*/ 169 h 246"/>
              <a:gd name="T48" fmla="*/ 170 w 233"/>
              <a:gd name="T49" fmla="*/ 152 h 246"/>
              <a:gd name="T50" fmla="*/ 222 w 233"/>
              <a:gd name="T51" fmla="*/ 98 h 246"/>
              <a:gd name="T52" fmla="*/ 233 w 233"/>
              <a:gd name="T53" fmla="*/ 64 h 246"/>
              <a:gd name="T54" fmla="*/ 228 w 233"/>
              <a:gd name="T55" fmla="*/ 40 h 246"/>
              <a:gd name="T56" fmla="*/ 215 w 233"/>
              <a:gd name="T57" fmla="*/ 20 h 246"/>
              <a:gd name="T58" fmla="*/ 81 w 233"/>
              <a:gd name="T59" fmla="*/ 200 h 246"/>
              <a:gd name="T60" fmla="*/ 69 w 233"/>
              <a:gd name="T61" fmla="*/ 207 h 246"/>
              <a:gd name="T62" fmla="*/ 60 w 233"/>
              <a:gd name="T63" fmla="*/ 207 h 246"/>
              <a:gd name="T64" fmla="*/ 47 w 233"/>
              <a:gd name="T65" fmla="*/ 200 h 246"/>
              <a:gd name="T66" fmla="*/ 43 w 233"/>
              <a:gd name="T67" fmla="*/ 195 h 246"/>
              <a:gd name="T68" fmla="*/ 39 w 233"/>
              <a:gd name="T69" fmla="*/ 182 h 246"/>
              <a:gd name="T70" fmla="*/ 40 w 233"/>
              <a:gd name="T71" fmla="*/ 173 h 246"/>
              <a:gd name="T72" fmla="*/ 90 w 233"/>
              <a:gd name="T73" fmla="*/ 121 h 246"/>
              <a:gd name="T74" fmla="*/ 98 w 233"/>
              <a:gd name="T75" fmla="*/ 116 h 246"/>
              <a:gd name="T76" fmla="*/ 107 w 233"/>
              <a:gd name="T77" fmla="*/ 113 h 246"/>
              <a:gd name="T78" fmla="*/ 120 w 233"/>
              <a:gd name="T79" fmla="*/ 117 h 246"/>
              <a:gd name="T80" fmla="*/ 125 w 233"/>
              <a:gd name="T81" fmla="*/ 122 h 246"/>
              <a:gd name="T82" fmla="*/ 147 w 233"/>
              <a:gd name="T83" fmla="*/ 90 h 246"/>
              <a:gd name="T84" fmla="*/ 142 w 233"/>
              <a:gd name="T85" fmla="*/ 86 h 246"/>
              <a:gd name="T86" fmla="*/ 116 w 233"/>
              <a:gd name="T87" fmla="*/ 75 h 246"/>
              <a:gd name="T88" fmla="*/ 95 w 233"/>
              <a:gd name="T89" fmla="*/ 77 h 246"/>
              <a:gd name="T90" fmla="*/ 63 w 233"/>
              <a:gd name="T91" fmla="*/ 94 h 246"/>
              <a:gd name="T92" fmla="*/ 11 w 233"/>
              <a:gd name="T93" fmla="*/ 147 h 246"/>
              <a:gd name="T94" fmla="*/ 0 w 233"/>
              <a:gd name="T95" fmla="*/ 182 h 246"/>
              <a:gd name="T96" fmla="*/ 5 w 233"/>
              <a:gd name="T97" fmla="*/ 205 h 246"/>
              <a:gd name="T98" fmla="*/ 21 w 233"/>
              <a:gd name="T99" fmla="*/ 228 h 246"/>
              <a:gd name="T100" fmla="*/ 40 w 233"/>
              <a:gd name="T101" fmla="*/ 241 h 246"/>
              <a:gd name="T102" fmla="*/ 64 w 233"/>
              <a:gd name="T103" fmla="*/ 246 h 246"/>
              <a:gd name="T104" fmla="*/ 76 w 233"/>
              <a:gd name="T105" fmla="*/ 244 h 246"/>
              <a:gd name="T106" fmla="*/ 108 w 233"/>
              <a:gd name="T107" fmla="*/ 228 h 246"/>
              <a:gd name="T108" fmla="*/ 130 w 233"/>
              <a:gd name="T109" fmla="*/ 205 h 246"/>
              <a:gd name="T110" fmla="*/ 131 w 233"/>
              <a:gd name="T111" fmla="*/ 187 h 246"/>
              <a:gd name="T112" fmla="*/ 128 w 233"/>
              <a:gd name="T113" fmla="*/ 181 h 246"/>
              <a:gd name="T114" fmla="*/ 113 w 233"/>
              <a:gd name="T115" fmla="*/ 176 h 246"/>
              <a:gd name="T116" fmla="*/ 100 w 233"/>
              <a:gd name="T117" fmla="*/ 181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3" h="246">
                <a:moveTo>
                  <a:pt x="215" y="20"/>
                </a:moveTo>
                <a:lnTo>
                  <a:pt x="212" y="18"/>
                </a:lnTo>
                <a:lnTo>
                  <a:pt x="212" y="18"/>
                </a:lnTo>
                <a:lnTo>
                  <a:pt x="203" y="10"/>
                </a:lnTo>
                <a:lnTo>
                  <a:pt x="193" y="4"/>
                </a:lnTo>
                <a:lnTo>
                  <a:pt x="181" y="1"/>
                </a:lnTo>
                <a:lnTo>
                  <a:pt x="169" y="0"/>
                </a:lnTo>
                <a:lnTo>
                  <a:pt x="169" y="0"/>
                </a:lnTo>
                <a:lnTo>
                  <a:pt x="157" y="1"/>
                </a:lnTo>
                <a:lnTo>
                  <a:pt x="146" y="4"/>
                </a:lnTo>
                <a:lnTo>
                  <a:pt x="134" y="10"/>
                </a:lnTo>
                <a:lnTo>
                  <a:pt x="125" y="18"/>
                </a:lnTo>
                <a:lnTo>
                  <a:pt x="107" y="36"/>
                </a:lnTo>
                <a:lnTo>
                  <a:pt x="107" y="36"/>
                </a:lnTo>
                <a:lnTo>
                  <a:pt x="104" y="39"/>
                </a:lnTo>
                <a:lnTo>
                  <a:pt x="103" y="43"/>
                </a:lnTo>
                <a:lnTo>
                  <a:pt x="102" y="49"/>
                </a:lnTo>
                <a:lnTo>
                  <a:pt x="103" y="57"/>
                </a:lnTo>
                <a:lnTo>
                  <a:pt x="104" y="60"/>
                </a:lnTo>
                <a:lnTo>
                  <a:pt x="107" y="64"/>
                </a:lnTo>
                <a:lnTo>
                  <a:pt x="107" y="64"/>
                </a:lnTo>
                <a:lnTo>
                  <a:pt x="109" y="65"/>
                </a:lnTo>
                <a:lnTo>
                  <a:pt x="113" y="68"/>
                </a:lnTo>
                <a:lnTo>
                  <a:pt x="120" y="69"/>
                </a:lnTo>
                <a:lnTo>
                  <a:pt x="128" y="68"/>
                </a:lnTo>
                <a:lnTo>
                  <a:pt x="130" y="65"/>
                </a:lnTo>
                <a:lnTo>
                  <a:pt x="134" y="64"/>
                </a:lnTo>
                <a:lnTo>
                  <a:pt x="152" y="44"/>
                </a:lnTo>
                <a:lnTo>
                  <a:pt x="152" y="44"/>
                </a:lnTo>
                <a:lnTo>
                  <a:pt x="156" y="42"/>
                </a:lnTo>
                <a:lnTo>
                  <a:pt x="160" y="39"/>
                </a:lnTo>
                <a:lnTo>
                  <a:pt x="164" y="38"/>
                </a:lnTo>
                <a:lnTo>
                  <a:pt x="169" y="38"/>
                </a:lnTo>
                <a:lnTo>
                  <a:pt x="169" y="38"/>
                </a:lnTo>
                <a:lnTo>
                  <a:pt x="173" y="38"/>
                </a:lnTo>
                <a:lnTo>
                  <a:pt x="177" y="39"/>
                </a:lnTo>
                <a:lnTo>
                  <a:pt x="182" y="42"/>
                </a:lnTo>
                <a:lnTo>
                  <a:pt x="186" y="44"/>
                </a:lnTo>
                <a:lnTo>
                  <a:pt x="187" y="47"/>
                </a:lnTo>
                <a:lnTo>
                  <a:pt x="187" y="47"/>
                </a:lnTo>
                <a:lnTo>
                  <a:pt x="190" y="51"/>
                </a:lnTo>
                <a:lnTo>
                  <a:pt x="193" y="55"/>
                </a:lnTo>
                <a:lnTo>
                  <a:pt x="194" y="59"/>
                </a:lnTo>
                <a:lnTo>
                  <a:pt x="194" y="64"/>
                </a:lnTo>
                <a:lnTo>
                  <a:pt x="194" y="64"/>
                </a:lnTo>
                <a:lnTo>
                  <a:pt x="194" y="68"/>
                </a:lnTo>
                <a:lnTo>
                  <a:pt x="193" y="73"/>
                </a:lnTo>
                <a:lnTo>
                  <a:pt x="190" y="77"/>
                </a:lnTo>
                <a:lnTo>
                  <a:pt x="187" y="81"/>
                </a:lnTo>
                <a:lnTo>
                  <a:pt x="143" y="125"/>
                </a:lnTo>
                <a:lnTo>
                  <a:pt x="143" y="125"/>
                </a:lnTo>
                <a:lnTo>
                  <a:pt x="139" y="127"/>
                </a:lnTo>
                <a:lnTo>
                  <a:pt x="135" y="130"/>
                </a:lnTo>
                <a:lnTo>
                  <a:pt x="130" y="131"/>
                </a:lnTo>
                <a:lnTo>
                  <a:pt x="126" y="131"/>
                </a:lnTo>
                <a:lnTo>
                  <a:pt x="126" y="131"/>
                </a:lnTo>
                <a:lnTo>
                  <a:pt x="121" y="131"/>
                </a:lnTo>
                <a:lnTo>
                  <a:pt x="117" y="130"/>
                </a:lnTo>
                <a:lnTo>
                  <a:pt x="113" y="127"/>
                </a:lnTo>
                <a:lnTo>
                  <a:pt x="109" y="125"/>
                </a:lnTo>
                <a:lnTo>
                  <a:pt x="108" y="122"/>
                </a:lnTo>
                <a:lnTo>
                  <a:pt x="81" y="150"/>
                </a:lnTo>
                <a:lnTo>
                  <a:pt x="82" y="152"/>
                </a:lnTo>
                <a:lnTo>
                  <a:pt x="82" y="152"/>
                </a:lnTo>
                <a:lnTo>
                  <a:pt x="92" y="160"/>
                </a:lnTo>
                <a:lnTo>
                  <a:pt x="103" y="165"/>
                </a:lnTo>
                <a:lnTo>
                  <a:pt x="115" y="169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26" y="170"/>
                </a:lnTo>
                <a:lnTo>
                  <a:pt x="138" y="169"/>
                </a:lnTo>
                <a:lnTo>
                  <a:pt x="150" y="165"/>
                </a:lnTo>
                <a:lnTo>
                  <a:pt x="160" y="160"/>
                </a:lnTo>
                <a:lnTo>
                  <a:pt x="170" y="152"/>
                </a:lnTo>
                <a:lnTo>
                  <a:pt x="215" y="108"/>
                </a:lnTo>
                <a:lnTo>
                  <a:pt x="215" y="108"/>
                </a:lnTo>
                <a:lnTo>
                  <a:pt x="222" y="98"/>
                </a:lnTo>
                <a:lnTo>
                  <a:pt x="228" y="87"/>
                </a:lnTo>
                <a:lnTo>
                  <a:pt x="232" y="75"/>
                </a:lnTo>
                <a:lnTo>
                  <a:pt x="233" y="64"/>
                </a:lnTo>
                <a:lnTo>
                  <a:pt x="233" y="64"/>
                </a:lnTo>
                <a:lnTo>
                  <a:pt x="232" y="52"/>
                </a:lnTo>
                <a:lnTo>
                  <a:pt x="228" y="40"/>
                </a:lnTo>
                <a:lnTo>
                  <a:pt x="222" y="30"/>
                </a:lnTo>
                <a:lnTo>
                  <a:pt x="215" y="20"/>
                </a:lnTo>
                <a:lnTo>
                  <a:pt x="215" y="20"/>
                </a:lnTo>
                <a:close/>
                <a:moveTo>
                  <a:pt x="100" y="181"/>
                </a:moveTo>
                <a:lnTo>
                  <a:pt x="81" y="200"/>
                </a:lnTo>
                <a:lnTo>
                  <a:pt x="81" y="200"/>
                </a:lnTo>
                <a:lnTo>
                  <a:pt x="77" y="203"/>
                </a:lnTo>
                <a:lnTo>
                  <a:pt x="73" y="205"/>
                </a:lnTo>
                <a:lnTo>
                  <a:pt x="69" y="207"/>
                </a:lnTo>
                <a:lnTo>
                  <a:pt x="64" y="207"/>
                </a:lnTo>
                <a:lnTo>
                  <a:pt x="64" y="207"/>
                </a:lnTo>
                <a:lnTo>
                  <a:pt x="60" y="207"/>
                </a:lnTo>
                <a:lnTo>
                  <a:pt x="55" y="205"/>
                </a:lnTo>
                <a:lnTo>
                  <a:pt x="51" y="203"/>
                </a:lnTo>
                <a:lnTo>
                  <a:pt x="47" y="200"/>
                </a:lnTo>
                <a:lnTo>
                  <a:pt x="46" y="199"/>
                </a:lnTo>
                <a:lnTo>
                  <a:pt x="46" y="199"/>
                </a:lnTo>
                <a:lnTo>
                  <a:pt x="43" y="195"/>
                </a:lnTo>
                <a:lnTo>
                  <a:pt x="40" y="191"/>
                </a:lnTo>
                <a:lnTo>
                  <a:pt x="39" y="186"/>
                </a:lnTo>
                <a:lnTo>
                  <a:pt x="39" y="182"/>
                </a:lnTo>
                <a:lnTo>
                  <a:pt x="39" y="182"/>
                </a:lnTo>
                <a:lnTo>
                  <a:pt x="39" y="177"/>
                </a:lnTo>
                <a:lnTo>
                  <a:pt x="40" y="173"/>
                </a:lnTo>
                <a:lnTo>
                  <a:pt x="43" y="169"/>
                </a:lnTo>
                <a:lnTo>
                  <a:pt x="46" y="165"/>
                </a:lnTo>
                <a:lnTo>
                  <a:pt x="90" y="121"/>
                </a:lnTo>
                <a:lnTo>
                  <a:pt x="90" y="121"/>
                </a:lnTo>
                <a:lnTo>
                  <a:pt x="94" y="117"/>
                </a:lnTo>
                <a:lnTo>
                  <a:pt x="98" y="116"/>
                </a:lnTo>
                <a:lnTo>
                  <a:pt x="103" y="114"/>
                </a:lnTo>
                <a:lnTo>
                  <a:pt x="107" y="113"/>
                </a:lnTo>
                <a:lnTo>
                  <a:pt x="107" y="113"/>
                </a:lnTo>
                <a:lnTo>
                  <a:pt x="112" y="114"/>
                </a:lnTo>
                <a:lnTo>
                  <a:pt x="116" y="116"/>
                </a:lnTo>
                <a:lnTo>
                  <a:pt x="120" y="117"/>
                </a:lnTo>
                <a:lnTo>
                  <a:pt x="124" y="121"/>
                </a:lnTo>
                <a:lnTo>
                  <a:pt x="125" y="122"/>
                </a:lnTo>
                <a:lnTo>
                  <a:pt x="125" y="122"/>
                </a:lnTo>
                <a:lnTo>
                  <a:pt x="152" y="95"/>
                </a:lnTo>
                <a:lnTo>
                  <a:pt x="151" y="94"/>
                </a:lnTo>
                <a:lnTo>
                  <a:pt x="147" y="90"/>
                </a:lnTo>
                <a:lnTo>
                  <a:pt x="147" y="90"/>
                </a:lnTo>
                <a:lnTo>
                  <a:pt x="142" y="86"/>
                </a:lnTo>
                <a:lnTo>
                  <a:pt x="142" y="86"/>
                </a:lnTo>
                <a:lnTo>
                  <a:pt x="134" y="82"/>
                </a:lnTo>
                <a:lnTo>
                  <a:pt x="125" y="78"/>
                </a:lnTo>
                <a:lnTo>
                  <a:pt x="116" y="75"/>
                </a:lnTo>
                <a:lnTo>
                  <a:pt x="107" y="75"/>
                </a:lnTo>
                <a:lnTo>
                  <a:pt x="107" y="75"/>
                </a:lnTo>
                <a:lnTo>
                  <a:pt x="95" y="77"/>
                </a:lnTo>
                <a:lnTo>
                  <a:pt x="83" y="79"/>
                </a:lnTo>
                <a:lnTo>
                  <a:pt x="73" y="86"/>
                </a:lnTo>
                <a:lnTo>
                  <a:pt x="63" y="94"/>
                </a:lnTo>
                <a:lnTo>
                  <a:pt x="18" y="138"/>
                </a:lnTo>
                <a:lnTo>
                  <a:pt x="18" y="138"/>
                </a:lnTo>
                <a:lnTo>
                  <a:pt x="11" y="147"/>
                </a:lnTo>
                <a:lnTo>
                  <a:pt x="5" y="159"/>
                </a:lnTo>
                <a:lnTo>
                  <a:pt x="1" y="170"/>
                </a:lnTo>
                <a:lnTo>
                  <a:pt x="0" y="182"/>
                </a:lnTo>
                <a:lnTo>
                  <a:pt x="0" y="182"/>
                </a:lnTo>
                <a:lnTo>
                  <a:pt x="1" y="194"/>
                </a:lnTo>
                <a:lnTo>
                  <a:pt x="5" y="205"/>
                </a:lnTo>
                <a:lnTo>
                  <a:pt x="11" y="216"/>
                </a:lnTo>
                <a:lnTo>
                  <a:pt x="18" y="225"/>
                </a:lnTo>
                <a:lnTo>
                  <a:pt x="21" y="228"/>
                </a:lnTo>
                <a:lnTo>
                  <a:pt x="21" y="228"/>
                </a:lnTo>
                <a:lnTo>
                  <a:pt x="30" y="235"/>
                </a:lnTo>
                <a:lnTo>
                  <a:pt x="40" y="241"/>
                </a:lnTo>
                <a:lnTo>
                  <a:pt x="52" y="244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64" y="246"/>
                </a:lnTo>
                <a:lnTo>
                  <a:pt x="76" y="244"/>
                </a:lnTo>
                <a:lnTo>
                  <a:pt x="87" y="241"/>
                </a:lnTo>
                <a:lnTo>
                  <a:pt x="99" y="235"/>
                </a:lnTo>
                <a:lnTo>
                  <a:pt x="108" y="228"/>
                </a:lnTo>
                <a:lnTo>
                  <a:pt x="128" y="208"/>
                </a:lnTo>
                <a:lnTo>
                  <a:pt x="128" y="208"/>
                </a:lnTo>
                <a:lnTo>
                  <a:pt x="130" y="205"/>
                </a:lnTo>
                <a:lnTo>
                  <a:pt x="131" y="202"/>
                </a:lnTo>
                <a:lnTo>
                  <a:pt x="133" y="195"/>
                </a:lnTo>
                <a:lnTo>
                  <a:pt x="131" y="187"/>
                </a:lnTo>
                <a:lnTo>
                  <a:pt x="130" y="185"/>
                </a:lnTo>
                <a:lnTo>
                  <a:pt x="128" y="181"/>
                </a:lnTo>
                <a:lnTo>
                  <a:pt x="128" y="181"/>
                </a:lnTo>
                <a:lnTo>
                  <a:pt x="125" y="178"/>
                </a:lnTo>
                <a:lnTo>
                  <a:pt x="121" y="177"/>
                </a:lnTo>
                <a:lnTo>
                  <a:pt x="113" y="176"/>
                </a:lnTo>
                <a:lnTo>
                  <a:pt x="107" y="177"/>
                </a:lnTo>
                <a:lnTo>
                  <a:pt x="103" y="178"/>
                </a:lnTo>
                <a:lnTo>
                  <a:pt x="100" y="181"/>
                </a:lnTo>
                <a:lnTo>
                  <a:pt x="100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322"/>
          <p:cNvSpPr>
            <a:spLocks noEditPoints="1"/>
          </p:cNvSpPr>
          <p:nvPr/>
        </p:nvSpPr>
        <p:spPr bwMode="auto">
          <a:xfrm>
            <a:off x="6082727" y="2767341"/>
            <a:ext cx="357894" cy="347373"/>
          </a:xfrm>
          <a:custGeom>
            <a:avLst/>
            <a:gdLst>
              <a:gd name="T0" fmla="*/ 129 w 259"/>
              <a:gd name="T1" fmla="*/ 209 h 209"/>
              <a:gd name="T2" fmla="*/ 0 w 259"/>
              <a:gd name="T3" fmla="*/ 65 h 209"/>
              <a:gd name="T4" fmla="*/ 48 w 259"/>
              <a:gd name="T5" fmla="*/ 0 h 209"/>
              <a:gd name="T6" fmla="*/ 209 w 259"/>
              <a:gd name="T7" fmla="*/ 0 h 209"/>
              <a:gd name="T8" fmla="*/ 259 w 259"/>
              <a:gd name="T9" fmla="*/ 65 h 209"/>
              <a:gd name="T10" fmla="*/ 129 w 259"/>
              <a:gd name="T11" fmla="*/ 209 h 209"/>
              <a:gd name="T12" fmla="*/ 165 w 259"/>
              <a:gd name="T13" fmla="*/ 83 h 209"/>
              <a:gd name="T14" fmla="*/ 129 w 259"/>
              <a:gd name="T15" fmla="*/ 89 h 209"/>
              <a:gd name="T16" fmla="*/ 94 w 259"/>
              <a:gd name="T17" fmla="*/ 83 h 209"/>
              <a:gd name="T18" fmla="*/ 129 w 259"/>
              <a:gd name="T19" fmla="*/ 160 h 209"/>
              <a:gd name="T20" fmla="*/ 165 w 259"/>
              <a:gd name="T21" fmla="*/ 83 h 209"/>
              <a:gd name="T22" fmla="*/ 182 w 259"/>
              <a:gd name="T23" fmla="*/ 79 h 209"/>
              <a:gd name="T24" fmla="*/ 147 w 259"/>
              <a:gd name="T25" fmla="*/ 157 h 209"/>
              <a:gd name="T26" fmla="*/ 217 w 259"/>
              <a:gd name="T27" fmla="*/ 74 h 209"/>
              <a:gd name="T28" fmla="*/ 182 w 259"/>
              <a:gd name="T29" fmla="*/ 79 h 209"/>
              <a:gd name="T30" fmla="*/ 112 w 259"/>
              <a:gd name="T31" fmla="*/ 157 h 209"/>
              <a:gd name="T32" fmla="*/ 75 w 259"/>
              <a:gd name="T33" fmla="*/ 79 h 209"/>
              <a:gd name="T34" fmla="*/ 40 w 259"/>
              <a:gd name="T35" fmla="*/ 74 h 209"/>
              <a:gd name="T36" fmla="*/ 112 w 259"/>
              <a:gd name="T37" fmla="*/ 157 h 209"/>
              <a:gd name="T38" fmla="*/ 38 w 259"/>
              <a:gd name="T39" fmla="*/ 57 h 209"/>
              <a:gd name="T40" fmla="*/ 92 w 259"/>
              <a:gd name="T41" fmla="*/ 66 h 209"/>
              <a:gd name="T42" fmla="*/ 94 w 259"/>
              <a:gd name="T43" fmla="*/ 65 h 209"/>
              <a:gd name="T44" fmla="*/ 81 w 259"/>
              <a:gd name="T45" fmla="*/ 65 h 209"/>
              <a:gd name="T46" fmla="*/ 60 w 259"/>
              <a:gd name="T47" fmla="*/ 30 h 209"/>
              <a:gd name="T48" fmla="*/ 38 w 259"/>
              <a:gd name="T49" fmla="*/ 57 h 209"/>
              <a:gd name="T50" fmla="*/ 73 w 259"/>
              <a:gd name="T51" fmla="*/ 25 h 209"/>
              <a:gd name="T52" fmla="*/ 95 w 259"/>
              <a:gd name="T53" fmla="*/ 63 h 209"/>
              <a:gd name="T54" fmla="*/ 121 w 259"/>
              <a:gd name="T55" fmla="*/ 25 h 209"/>
              <a:gd name="T56" fmla="*/ 73 w 259"/>
              <a:gd name="T57" fmla="*/ 25 h 209"/>
              <a:gd name="T58" fmla="*/ 107 w 259"/>
              <a:gd name="T59" fmla="*/ 69 h 209"/>
              <a:gd name="T60" fmla="*/ 129 w 259"/>
              <a:gd name="T61" fmla="*/ 73 h 209"/>
              <a:gd name="T62" fmla="*/ 151 w 259"/>
              <a:gd name="T63" fmla="*/ 69 h 209"/>
              <a:gd name="T64" fmla="*/ 129 w 259"/>
              <a:gd name="T65" fmla="*/ 37 h 209"/>
              <a:gd name="T66" fmla="*/ 107 w 259"/>
              <a:gd name="T67" fmla="*/ 69 h 209"/>
              <a:gd name="T68" fmla="*/ 136 w 259"/>
              <a:gd name="T69" fmla="*/ 25 h 209"/>
              <a:gd name="T70" fmla="*/ 162 w 259"/>
              <a:gd name="T71" fmla="*/ 63 h 209"/>
              <a:gd name="T72" fmla="*/ 186 w 259"/>
              <a:gd name="T73" fmla="*/ 25 h 209"/>
              <a:gd name="T74" fmla="*/ 136 w 259"/>
              <a:gd name="T75" fmla="*/ 25 h 209"/>
              <a:gd name="T76" fmla="*/ 198 w 259"/>
              <a:gd name="T77" fmla="*/ 30 h 209"/>
              <a:gd name="T78" fmla="*/ 177 w 259"/>
              <a:gd name="T79" fmla="*/ 65 h 209"/>
              <a:gd name="T80" fmla="*/ 164 w 259"/>
              <a:gd name="T81" fmla="*/ 65 h 209"/>
              <a:gd name="T82" fmla="*/ 165 w 259"/>
              <a:gd name="T83" fmla="*/ 66 h 209"/>
              <a:gd name="T84" fmla="*/ 220 w 259"/>
              <a:gd name="T85" fmla="*/ 57 h 209"/>
              <a:gd name="T86" fmla="*/ 198 w 259"/>
              <a:gd name="T87" fmla="*/ 3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9" h="209">
                <a:moveTo>
                  <a:pt x="129" y="209"/>
                </a:moveTo>
                <a:lnTo>
                  <a:pt x="0" y="65"/>
                </a:lnTo>
                <a:lnTo>
                  <a:pt x="48" y="0"/>
                </a:lnTo>
                <a:lnTo>
                  <a:pt x="209" y="0"/>
                </a:lnTo>
                <a:lnTo>
                  <a:pt x="259" y="65"/>
                </a:lnTo>
                <a:lnTo>
                  <a:pt x="129" y="209"/>
                </a:lnTo>
                <a:close/>
                <a:moveTo>
                  <a:pt x="165" y="83"/>
                </a:moveTo>
                <a:lnTo>
                  <a:pt x="129" y="89"/>
                </a:lnTo>
                <a:lnTo>
                  <a:pt x="94" y="83"/>
                </a:lnTo>
                <a:lnTo>
                  <a:pt x="129" y="160"/>
                </a:lnTo>
                <a:lnTo>
                  <a:pt x="165" y="83"/>
                </a:lnTo>
                <a:close/>
                <a:moveTo>
                  <a:pt x="182" y="79"/>
                </a:moveTo>
                <a:lnTo>
                  <a:pt x="147" y="157"/>
                </a:lnTo>
                <a:lnTo>
                  <a:pt x="217" y="74"/>
                </a:lnTo>
                <a:lnTo>
                  <a:pt x="182" y="79"/>
                </a:lnTo>
                <a:close/>
                <a:moveTo>
                  <a:pt x="112" y="157"/>
                </a:moveTo>
                <a:lnTo>
                  <a:pt x="75" y="79"/>
                </a:lnTo>
                <a:lnTo>
                  <a:pt x="40" y="74"/>
                </a:lnTo>
                <a:lnTo>
                  <a:pt x="112" y="157"/>
                </a:lnTo>
                <a:close/>
                <a:moveTo>
                  <a:pt x="38" y="57"/>
                </a:moveTo>
                <a:lnTo>
                  <a:pt x="92" y="66"/>
                </a:lnTo>
                <a:lnTo>
                  <a:pt x="94" y="65"/>
                </a:lnTo>
                <a:lnTo>
                  <a:pt x="81" y="65"/>
                </a:lnTo>
                <a:lnTo>
                  <a:pt x="60" y="30"/>
                </a:lnTo>
                <a:lnTo>
                  <a:pt x="38" y="57"/>
                </a:lnTo>
                <a:close/>
                <a:moveTo>
                  <a:pt x="73" y="25"/>
                </a:moveTo>
                <a:lnTo>
                  <a:pt x="95" y="63"/>
                </a:lnTo>
                <a:lnTo>
                  <a:pt x="121" y="25"/>
                </a:lnTo>
                <a:lnTo>
                  <a:pt x="73" y="25"/>
                </a:lnTo>
                <a:close/>
                <a:moveTo>
                  <a:pt x="107" y="69"/>
                </a:moveTo>
                <a:lnTo>
                  <a:pt x="129" y="73"/>
                </a:lnTo>
                <a:lnTo>
                  <a:pt x="151" y="69"/>
                </a:lnTo>
                <a:lnTo>
                  <a:pt x="129" y="37"/>
                </a:lnTo>
                <a:lnTo>
                  <a:pt x="107" y="69"/>
                </a:lnTo>
                <a:close/>
                <a:moveTo>
                  <a:pt x="136" y="25"/>
                </a:moveTo>
                <a:lnTo>
                  <a:pt x="162" y="63"/>
                </a:lnTo>
                <a:lnTo>
                  <a:pt x="186" y="25"/>
                </a:lnTo>
                <a:lnTo>
                  <a:pt x="136" y="25"/>
                </a:lnTo>
                <a:close/>
                <a:moveTo>
                  <a:pt x="198" y="30"/>
                </a:moveTo>
                <a:lnTo>
                  <a:pt x="177" y="65"/>
                </a:lnTo>
                <a:lnTo>
                  <a:pt x="164" y="65"/>
                </a:lnTo>
                <a:lnTo>
                  <a:pt x="165" y="66"/>
                </a:lnTo>
                <a:lnTo>
                  <a:pt x="220" y="57"/>
                </a:lnTo>
                <a:lnTo>
                  <a:pt x="198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4"/>
          <p:cNvSpPr>
            <a:spLocks noEditPoints="1"/>
          </p:cNvSpPr>
          <p:nvPr/>
        </p:nvSpPr>
        <p:spPr bwMode="auto">
          <a:xfrm>
            <a:off x="4651911" y="2318573"/>
            <a:ext cx="382227" cy="347374"/>
          </a:xfrm>
          <a:custGeom>
            <a:avLst/>
            <a:gdLst>
              <a:gd name="T0" fmla="*/ 191 w 256"/>
              <a:gd name="T1" fmla="*/ 135 h 252"/>
              <a:gd name="T2" fmla="*/ 227 w 256"/>
              <a:gd name="T3" fmla="*/ 123 h 252"/>
              <a:gd name="T4" fmla="*/ 255 w 256"/>
              <a:gd name="T5" fmla="*/ 83 h 252"/>
              <a:gd name="T6" fmla="*/ 209 w 256"/>
              <a:gd name="T7" fmla="*/ 107 h 252"/>
              <a:gd name="T8" fmla="*/ 200 w 256"/>
              <a:gd name="T9" fmla="*/ 5 h 252"/>
              <a:gd name="T10" fmla="*/ 165 w 256"/>
              <a:gd name="T11" fmla="*/ 9 h 252"/>
              <a:gd name="T12" fmla="*/ 130 w 256"/>
              <a:gd name="T13" fmla="*/ 44 h 252"/>
              <a:gd name="T14" fmla="*/ 126 w 256"/>
              <a:gd name="T15" fmla="*/ 83 h 252"/>
              <a:gd name="T16" fmla="*/ 114 w 256"/>
              <a:gd name="T17" fmla="*/ 120 h 252"/>
              <a:gd name="T18" fmla="*/ 69 w 256"/>
              <a:gd name="T19" fmla="*/ 172 h 252"/>
              <a:gd name="T20" fmla="*/ 48 w 256"/>
              <a:gd name="T21" fmla="*/ 171 h 252"/>
              <a:gd name="T22" fmla="*/ 23 w 256"/>
              <a:gd name="T23" fmla="*/ 188 h 252"/>
              <a:gd name="T24" fmla="*/ 15 w 256"/>
              <a:gd name="T25" fmla="*/ 210 h 252"/>
              <a:gd name="T26" fmla="*/ 28 w 256"/>
              <a:gd name="T27" fmla="*/ 239 h 252"/>
              <a:gd name="T28" fmla="*/ 57 w 256"/>
              <a:gd name="T29" fmla="*/ 252 h 252"/>
              <a:gd name="T30" fmla="*/ 79 w 256"/>
              <a:gd name="T31" fmla="*/ 244 h 252"/>
              <a:gd name="T32" fmla="*/ 96 w 256"/>
              <a:gd name="T33" fmla="*/ 219 h 252"/>
              <a:gd name="T34" fmla="*/ 93 w 256"/>
              <a:gd name="T35" fmla="*/ 196 h 252"/>
              <a:gd name="T36" fmla="*/ 140 w 256"/>
              <a:gd name="T37" fmla="*/ 149 h 252"/>
              <a:gd name="T38" fmla="*/ 57 w 256"/>
              <a:gd name="T39" fmla="*/ 232 h 252"/>
              <a:gd name="T40" fmla="*/ 44 w 256"/>
              <a:gd name="T41" fmla="*/ 228 h 252"/>
              <a:gd name="T42" fmla="*/ 35 w 256"/>
              <a:gd name="T43" fmla="*/ 215 h 252"/>
              <a:gd name="T44" fmla="*/ 36 w 256"/>
              <a:gd name="T45" fmla="*/ 202 h 252"/>
              <a:gd name="T46" fmla="*/ 48 w 256"/>
              <a:gd name="T47" fmla="*/ 191 h 252"/>
              <a:gd name="T48" fmla="*/ 61 w 256"/>
              <a:gd name="T49" fmla="*/ 189 h 252"/>
              <a:gd name="T50" fmla="*/ 74 w 256"/>
              <a:gd name="T51" fmla="*/ 198 h 252"/>
              <a:gd name="T52" fmla="*/ 78 w 256"/>
              <a:gd name="T53" fmla="*/ 210 h 252"/>
              <a:gd name="T54" fmla="*/ 71 w 256"/>
              <a:gd name="T55" fmla="*/ 226 h 252"/>
              <a:gd name="T56" fmla="*/ 57 w 256"/>
              <a:gd name="T57" fmla="*/ 232 h 252"/>
              <a:gd name="T58" fmla="*/ 117 w 256"/>
              <a:gd name="T59" fmla="*/ 100 h 252"/>
              <a:gd name="T60" fmla="*/ 0 w 256"/>
              <a:gd name="T61" fmla="*/ 37 h 252"/>
              <a:gd name="T62" fmla="*/ 179 w 256"/>
              <a:gd name="T63" fmla="*/ 139 h 252"/>
              <a:gd name="T64" fmla="*/ 153 w 256"/>
              <a:gd name="T65" fmla="*/ 154 h 252"/>
              <a:gd name="T66" fmla="*/ 126 w 256"/>
              <a:gd name="T67" fmla="*/ 185 h 252"/>
              <a:gd name="T68" fmla="*/ 188 w 256"/>
              <a:gd name="T69" fmla="*/ 248 h 252"/>
              <a:gd name="T70" fmla="*/ 208 w 256"/>
              <a:gd name="T71" fmla="*/ 252 h 252"/>
              <a:gd name="T72" fmla="*/ 236 w 256"/>
              <a:gd name="T73" fmla="*/ 230 h 252"/>
              <a:gd name="T74" fmla="*/ 243 w 256"/>
              <a:gd name="T75" fmla="*/ 217 h 252"/>
              <a:gd name="T76" fmla="*/ 239 w 256"/>
              <a:gd name="T77" fmla="*/ 197 h 252"/>
              <a:gd name="T78" fmla="*/ 205 w 256"/>
              <a:gd name="T79" fmla="*/ 233 h 252"/>
              <a:gd name="T80" fmla="*/ 196 w 256"/>
              <a:gd name="T81" fmla="*/ 233 h 252"/>
              <a:gd name="T82" fmla="*/ 147 w 256"/>
              <a:gd name="T83" fmla="*/ 183 h 252"/>
              <a:gd name="T84" fmla="*/ 151 w 256"/>
              <a:gd name="T85" fmla="*/ 176 h 252"/>
              <a:gd name="T86" fmla="*/ 205 w 256"/>
              <a:gd name="T87" fmla="*/ 224 h 252"/>
              <a:gd name="T88" fmla="*/ 207 w 256"/>
              <a:gd name="T89" fmla="*/ 232 h 252"/>
              <a:gd name="T90" fmla="*/ 226 w 256"/>
              <a:gd name="T91" fmla="*/ 213 h 252"/>
              <a:gd name="T92" fmla="*/ 217 w 256"/>
              <a:gd name="T93" fmla="*/ 213 h 252"/>
              <a:gd name="T94" fmla="*/ 168 w 256"/>
              <a:gd name="T95" fmla="*/ 162 h 252"/>
              <a:gd name="T96" fmla="*/ 171 w 256"/>
              <a:gd name="T97" fmla="*/ 155 h 252"/>
              <a:gd name="T98" fmla="*/ 226 w 256"/>
              <a:gd name="T99" fmla="*/ 204 h 252"/>
              <a:gd name="T100" fmla="*/ 227 w 256"/>
              <a:gd name="T101" fmla="*/ 21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200" y="5"/>
                </a:lnTo>
                <a:lnTo>
                  <a:pt x="191" y="3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lnTo>
                  <a:pt x="226" y="2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24"/>
          <p:cNvSpPr>
            <a:spLocks noEditPoints="1"/>
          </p:cNvSpPr>
          <p:nvPr/>
        </p:nvSpPr>
        <p:spPr bwMode="auto">
          <a:xfrm>
            <a:off x="1959474" y="2803205"/>
            <a:ext cx="367650" cy="350415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66120" y="4241602"/>
            <a:ext cx="204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&lt; Post, Response &gt;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43348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关键词搜索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8404" y="472110"/>
            <a:ext cx="105606" cy="32522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92471" y="2204869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TF-IDF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1761" y="1784360"/>
            <a:ext cx="1441420" cy="60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我想问一下</a:t>
            </a:r>
            <a:endParaRPr lang="en-US" altLang="zh-CN" sz="14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defTabSz="1216025">
              <a:lnSpc>
                <a:spcPct val="11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zh-CN" altLang="en-US" sz="14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同居合法吗</a:t>
            </a:r>
          </a:p>
        </p:txBody>
      </p:sp>
      <p:sp>
        <p:nvSpPr>
          <p:cNvPr id="35" name="矩形 34"/>
          <p:cNvSpPr/>
          <p:nvPr/>
        </p:nvSpPr>
        <p:spPr>
          <a:xfrm>
            <a:off x="4592471" y="1550131"/>
            <a:ext cx="1045527" cy="432571"/>
          </a:xfrm>
          <a:prstGeom prst="rect">
            <a:avLst/>
          </a:prstGeom>
          <a:solidFill>
            <a:srgbClr val="CB733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TextRank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41297" y="1865653"/>
            <a:ext cx="1045527" cy="432571"/>
          </a:xfrm>
          <a:prstGeom prst="rect">
            <a:avLst/>
          </a:prstGeom>
          <a:solidFill>
            <a:srgbClr val="D5953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中文分词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20063" y="1927498"/>
            <a:ext cx="1381455" cy="325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婚前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同居</a:t>
            </a:r>
            <a:r>
              <a:rPr lang="en-US" altLang="zh-CN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合法</a:t>
            </a:r>
          </a:p>
        </p:txBody>
      </p:sp>
      <p:sp>
        <p:nvSpPr>
          <p:cNvPr id="38" name="椭圆 37"/>
          <p:cNvSpPr>
            <a:spLocks noChangeArrowheads="1"/>
          </p:cNvSpPr>
          <p:nvPr/>
        </p:nvSpPr>
        <p:spPr bwMode="auto">
          <a:xfrm>
            <a:off x="742633" y="1798314"/>
            <a:ext cx="58832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Freeform 252"/>
          <p:cNvSpPr>
            <a:spLocks noEditPoints="1"/>
          </p:cNvSpPr>
          <p:nvPr/>
        </p:nvSpPr>
        <p:spPr bwMode="auto">
          <a:xfrm>
            <a:off x="906670" y="1982702"/>
            <a:ext cx="273942" cy="259807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Oval 19"/>
          <p:cNvSpPr>
            <a:spLocks noChangeArrowheads="1"/>
          </p:cNvSpPr>
          <p:nvPr/>
        </p:nvSpPr>
        <p:spPr bwMode="auto">
          <a:xfrm>
            <a:off x="6378196" y="1801839"/>
            <a:ext cx="589268" cy="58832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59595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324"/>
          <p:cNvSpPr>
            <a:spLocks noEditPoints="1"/>
          </p:cNvSpPr>
          <p:nvPr/>
        </p:nvSpPr>
        <p:spPr bwMode="auto">
          <a:xfrm>
            <a:off x="6508014" y="1948525"/>
            <a:ext cx="316491" cy="301654"/>
          </a:xfrm>
          <a:custGeom>
            <a:avLst/>
            <a:gdLst>
              <a:gd name="T0" fmla="*/ 45 w 255"/>
              <a:gd name="T1" fmla="*/ 238 h 245"/>
              <a:gd name="T2" fmla="*/ 31 w 255"/>
              <a:gd name="T3" fmla="*/ 245 h 245"/>
              <a:gd name="T4" fmla="*/ 17 w 255"/>
              <a:gd name="T5" fmla="*/ 238 h 245"/>
              <a:gd name="T6" fmla="*/ 12 w 255"/>
              <a:gd name="T7" fmla="*/ 232 h 245"/>
              <a:gd name="T8" fmla="*/ 14 w 255"/>
              <a:gd name="T9" fmla="*/ 214 h 245"/>
              <a:gd name="T10" fmla="*/ 3 w 255"/>
              <a:gd name="T11" fmla="*/ 181 h 245"/>
              <a:gd name="T12" fmla="*/ 0 w 255"/>
              <a:gd name="T13" fmla="*/ 173 h 245"/>
              <a:gd name="T14" fmla="*/ 3 w 255"/>
              <a:gd name="T15" fmla="*/ 167 h 245"/>
              <a:gd name="T16" fmla="*/ 13 w 255"/>
              <a:gd name="T17" fmla="*/ 164 h 245"/>
              <a:gd name="T18" fmla="*/ 45 w 255"/>
              <a:gd name="T19" fmla="*/ 181 h 245"/>
              <a:gd name="T20" fmla="*/ 35 w 255"/>
              <a:gd name="T21" fmla="*/ 171 h 245"/>
              <a:gd name="T22" fmla="*/ 38 w 255"/>
              <a:gd name="T23" fmla="*/ 160 h 245"/>
              <a:gd name="T24" fmla="*/ 45 w 255"/>
              <a:gd name="T25" fmla="*/ 156 h 245"/>
              <a:gd name="T26" fmla="*/ 60 w 255"/>
              <a:gd name="T27" fmla="*/ 167 h 245"/>
              <a:gd name="T28" fmla="*/ 45 w 255"/>
              <a:gd name="T29" fmla="*/ 138 h 245"/>
              <a:gd name="T30" fmla="*/ 43 w 255"/>
              <a:gd name="T31" fmla="*/ 128 h 245"/>
              <a:gd name="T32" fmla="*/ 48 w 255"/>
              <a:gd name="T33" fmla="*/ 123 h 245"/>
              <a:gd name="T34" fmla="*/ 58 w 255"/>
              <a:gd name="T35" fmla="*/ 124 h 245"/>
              <a:gd name="T36" fmla="*/ 117 w 255"/>
              <a:gd name="T37" fmla="*/ 110 h 245"/>
              <a:gd name="T38" fmla="*/ 100 w 255"/>
              <a:gd name="T39" fmla="*/ 71 h 245"/>
              <a:gd name="T40" fmla="*/ 100 w 255"/>
              <a:gd name="T41" fmla="*/ 34 h 245"/>
              <a:gd name="T42" fmla="*/ 112 w 255"/>
              <a:gd name="T43" fmla="*/ 16 h 245"/>
              <a:gd name="T44" fmla="*/ 129 w 255"/>
              <a:gd name="T45" fmla="*/ 4 h 245"/>
              <a:gd name="T46" fmla="*/ 164 w 255"/>
              <a:gd name="T47" fmla="*/ 2 h 245"/>
              <a:gd name="T48" fmla="*/ 208 w 255"/>
              <a:gd name="T49" fmla="*/ 21 h 245"/>
              <a:gd name="T50" fmla="*/ 234 w 255"/>
              <a:gd name="T51" fmla="*/ 47 h 245"/>
              <a:gd name="T52" fmla="*/ 253 w 255"/>
              <a:gd name="T53" fmla="*/ 91 h 245"/>
              <a:gd name="T54" fmla="*/ 251 w 255"/>
              <a:gd name="T55" fmla="*/ 127 h 245"/>
              <a:gd name="T56" fmla="*/ 239 w 255"/>
              <a:gd name="T57" fmla="*/ 143 h 245"/>
              <a:gd name="T58" fmla="*/ 221 w 255"/>
              <a:gd name="T59" fmla="*/ 155 h 245"/>
              <a:gd name="T60" fmla="*/ 185 w 255"/>
              <a:gd name="T61" fmla="*/ 155 h 245"/>
              <a:gd name="T62" fmla="*/ 146 w 255"/>
              <a:gd name="T63" fmla="*/ 138 h 245"/>
              <a:gd name="T64" fmla="*/ 200 w 255"/>
              <a:gd name="T65" fmla="*/ 55 h 245"/>
              <a:gd name="T66" fmla="*/ 182 w 255"/>
              <a:gd name="T67" fmla="*/ 42 h 245"/>
              <a:gd name="T68" fmla="*/ 164 w 255"/>
              <a:gd name="T69" fmla="*/ 39 h 245"/>
              <a:gd name="T70" fmla="*/ 155 w 255"/>
              <a:gd name="T71" fmla="*/ 43 h 245"/>
              <a:gd name="T72" fmla="*/ 149 w 255"/>
              <a:gd name="T73" fmla="*/ 59 h 245"/>
              <a:gd name="T74" fmla="*/ 156 w 255"/>
              <a:gd name="T75" fmla="*/ 77 h 245"/>
              <a:gd name="T76" fmla="*/ 165 w 255"/>
              <a:gd name="T77" fmla="*/ 90 h 245"/>
              <a:gd name="T78" fmla="*/ 185 w 255"/>
              <a:gd name="T79" fmla="*/ 103 h 245"/>
              <a:gd name="T80" fmla="*/ 203 w 255"/>
              <a:gd name="T81" fmla="*/ 106 h 245"/>
              <a:gd name="T82" fmla="*/ 212 w 255"/>
              <a:gd name="T83" fmla="*/ 101 h 245"/>
              <a:gd name="T84" fmla="*/ 216 w 255"/>
              <a:gd name="T85" fmla="*/ 86 h 245"/>
              <a:gd name="T86" fmla="*/ 211 w 255"/>
              <a:gd name="T87" fmla="*/ 67 h 245"/>
              <a:gd name="T88" fmla="*/ 200 w 255"/>
              <a:gd name="T89" fmla="*/ 5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5" h="245">
                <a:moveTo>
                  <a:pt x="146" y="138"/>
                </a:moveTo>
                <a:lnTo>
                  <a:pt x="45" y="238"/>
                </a:lnTo>
                <a:lnTo>
                  <a:pt x="45" y="238"/>
                </a:lnTo>
                <a:lnTo>
                  <a:pt x="42" y="241"/>
                </a:lnTo>
                <a:lnTo>
                  <a:pt x="38" y="243"/>
                </a:lnTo>
                <a:lnTo>
                  <a:pt x="31" y="245"/>
                </a:lnTo>
                <a:lnTo>
                  <a:pt x="23" y="242"/>
                </a:lnTo>
                <a:lnTo>
                  <a:pt x="19" y="241"/>
                </a:lnTo>
                <a:lnTo>
                  <a:pt x="17" y="238"/>
                </a:lnTo>
                <a:lnTo>
                  <a:pt x="17" y="238"/>
                </a:lnTo>
                <a:lnTo>
                  <a:pt x="14" y="236"/>
                </a:lnTo>
                <a:lnTo>
                  <a:pt x="12" y="232"/>
                </a:lnTo>
                <a:lnTo>
                  <a:pt x="10" y="224"/>
                </a:lnTo>
                <a:lnTo>
                  <a:pt x="12" y="216"/>
                </a:lnTo>
                <a:lnTo>
                  <a:pt x="14" y="214"/>
                </a:lnTo>
                <a:lnTo>
                  <a:pt x="17" y="210"/>
                </a:lnTo>
                <a:lnTo>
                  <a:pt x="25" y="203"/>
                </a:lnTo>
                <a:lnTo>
                  <a:pt x="3" y="181"/>
                </a:lnTo>
                <a:lnTo>
                  <a:pt x="3" y="181"/>
                </a:lnTo>
                <a:lnTo>
                  <a:pt x="0" y="177"/>
                </a:lnTo>
                <a:lnTo>
                  <a:pt x="0" y="173"/>
                </a:lnTo>
                <a:lnTo>
                  <a:pt x="0" y="169"/>
                </a:lnTo>
                <a:lnTo>
                  <a:pt x="3" y="167"/>
                </a:lnTo>
                <a:lnTo>
                  <a:pt x="3" y="167"/>
                </a:lnTo>
                <a:lnTo>
                  <a:pt x="6" y="164"/>
                </a:lnTo>
                <a:lnTo>
                  <a:pt x="9" y="164"/>
                </a:lnTo>
                <a:lnTo>
                  <a:pt x="13" y="164"/>
                </a:lnTo>
                <a:lnTo>
                  <a:pt x="17" y="167"/>
                </a:lnTo>
                <a:lnTo>
                  <a:pt x="39" y="189"/>
                </a:lnTo>
                <a:lnTo>
                  <a:pt x="45" y="181"/>
                </a:lnTo>
                <a:lnTo>
                  <a:pt x="38" y="173"/>
                </a:lnTo>
                <a:lnTo>
                  <a:pt x="38" y="173"/>
                </a:lnTo>
                <a:lnTo>
                  <a:pt x="35" y="171"/>
                </a:lnTo>
                <a:lnTo>
                  <a:pt x="35" y="167"/>
                </a:lnTo>
                <a:lnTo>
                  <a:pt x="35" y="163"/>
                </a:lnTo>
                <a:lnTo>
                  <a:pt x="38" y="160"/>
                </a:lnTo>
                <a:lnTo>
                  <a:pt x="38" y="160"/>
                </a:lnTo>
                <a:lnTo>
                  <a:pt x="42" y="158"/>
                </a:lnTo>
                <a:lnTo>
                  <a:pt x="45" y="156"/>
                </a:lnTo>
                <a:lnTo>
                  <a:pt x="48" y="158"/>
                </a:lnTo>
                <a:lnTo>
                  <a:pt x="52" y="160"/>
                </a:lnTo>
                <a:lnTo>
                  <a:pt x="60" y="167"/>
                </a:lnTo>
                <a:lnTo>
                  <a:pt x="66" y="160"/>
                </a:lnTo>
                <a:lnTo>
                  <a:pt x="45" y="138"/>
                </a:lnTo>
                <a:lnTo>
                  <a:pt x="45" y="138"/>
                </a:lnTo>
                <a:lnTo>
                  <a:pt x="43" y="136"/>
                </a:lnTo>
                <a:lnTo>
                  <a:pt x="42" y="132"/>
                </a:lnTo>
                <a:lnTo>
                  <a:pt x="43" y="128"/>
                </a:lnTo>
                <a:lnTo>
                  <a:pt x="45" y="124"/>
                </a:lnTo>
                <a:lnTo>
                  <a:pt x="45" y="124"/>
                </a:lnTo>
                <a:lnTo>
                  <a:pt x="48" y="123"/>
                </a:lnTo>
                <a:lnTo>
                  <a:pt x="52" y="121"/>
                </a:lnTo>
                <a:lnTo>
                  <a:pt x="56" y="123"/>
                </a:lnTo>
                <a:lnTo>
                  <a:pt x="58" y="124"/>
                </a:lnTo>
                <a:lnTo>
                  <a:pt x="81" y="146"/>
                </a:lnTo>
                <a:lnTo>
                  <a:pt x="117" y="110"/>
                </a:lnTo>
                <a:lnTo>
                  <a:pt x="117" y="110"/>
                </a:lnTo>
                <a:lnTo>
                  <a:pt x="109" y="97"/>
                </a:lnTo>
                <a:lnTo>
                  <a:pt x="104" y="84"/>
                </a:lnTo>
                <a:lnTo>
                  <a:pt x="100" y="71"/>
                </a:lnTo>
                <a:lnTo>
                  <a:pt x="97" y="59"/>
                </a:lnTo>
                <a:lnTo>
                  <a:pt x="97" y="46"/>
                </a:lnTo>
                <a:lnTo>
                  <a:pt x="100" y="34"/>
                </a:lnTo>
                <a:lnTo>
                  <a:pt x="105" y="24"/>
                </a:lnTo>
                <a:lnTo>
                  <a:pt x="112" y="16"/>
                </a:lnTo>
                <a:lnTo>
                  <a:pt x="112" y="16"/>
                </a:lnTo>
                <a:lnTo>
                  <a:pt x="117" y="11"/>
                </a:lnTo>
                <a:lnTo>
                  <a:pt x="123" y="7"/>
                </a:lnTo>
                <a:lnTo>
                  <a:pt x="129" y="4"/>
                </a:lnTo>
                <a:lnTo>
                  <a:pt x="135" y="3"/>
                </a:lnTo>
                <a:lnTo>
                  <a:pt x="149" y="0"/>
                </a:lnTo>
                <a:lnTo>
                  <a:pt x="164" y="2"/>
                </a:lnTo>
                <a:lnTo>
                  <a:pt x="178" y="6"/>
                </a:lnTo>
                <a:lnTo>
                  <a:pt x="194" y="12"/>
                </a:lnTo>
                <a:lnTo>
                  <a:pt x="208" y="21"/>
                </a:lnTo>
                <a:lnTo>
                  <a:pt x="222" y="33"/>
                </a:lnTo>
                <a:lnTo>
                  <a:pt x="222" y="33"/>
                </a:lnTo>
                <a:lnTo>
                  <a:pt x="234" y="47"/>
                </a:lnTo>
                <a:lnTo>
                  <a:pt x="243" y="62"/>
                </a:lnTo>
                <a:lnTo>
                  <a:pt x="250" y="77"/>
                </a:lnTo>
                <a:lnTo>
                  <a:pt x="253" y="91"/>
                </a:lnTo>
                <a:lnTo>
                  <a:pt x="255" y="106"/>
                </a:lnTo>
                <a:lnTo>
                  <a:pt x="252" y="120"/>
                </a:lnTo>
                <a:lnTo>
                  <a:pt x="251" y="127"/>
                </a:lnTo>
                <a:lnTo>
                  <a:pt x="248" y="132"/>
                </a:lnTo>
                <a:lnTo>
                  <a:pt x="244" y="138"/>
                </a:lnTo>
                <a:lnTo>
                  <a:pt x="239" y="143"/>
                </a:lnTo>
                <a:lnTo>
                  <a:pt x="239" y="143"/>
                </a:lnTo>
                <a:lnTo>
                  <a:pt x="231" y="150"/>
                </a:lnTo>
                <a:lnTo>
                  <a:pt x="221" y="155"/>
                </a:lnTo>
                <a:lnTo>
                  <a:pt x="209" y="158"/>
                </a:lnTo>
                <a:lnTo>
                  <a:pt x="196" y="158"/>
                </a:lnTo>
                <a:lnTo>
                  <a:pt x="185" y="155"/>
                </a:lnTo>
                <a:lnTo>
                  <a:pt x="172" y="151"/>
                </a:lnTo>
                <a:lnTo>
                  <a:pt x="159" y="146"/>
                </a:lnTo>
                <a:lnTo>
                  <a:pt x="146" y="138"/>
                </a:lnTo>
                <a:lnTo>
                  <a:pt x="146" y="138"/>
                </a:lnTo>
                <a:close/>
                <a:moveTo>
                  <a:pt x="200" y="55"/>
                </a:moveTo>
                <a:lnTo>
                  <a:pt x="200" y="55"/>
                </a:lnTo>
                <a:lnTo>
                  <a:pt x="195" y="49"/>
                </a:lnTo>
                <a:lnTo>
                  <a:pt x="188" y="45"/>
                </a:lnTo>
                <a:lnTo>
                  <a:pt x="182" y="42"/>
                </a:lnTo>
                <a:lnTo>
                  <a:pt x="175" y="39"/>
                </a:lnTo>
                <a:lnTo>
                  <a:pt x="169" y="39"/>
                </a:lnTo>
                <a:lnTo>
                  <a:pt x="164" y="39"/>
                </a:lnTo>
                <a:lnTo>
                  <a:pt x="159" y="41"/>
                </a:lnTo>
                <a:lnTo>
                  <a:pt x="155" y="43"/>
                </a:lnTo>
                <a:lnTo>
                  <a:pt x="155" y="43"/>
                </a:lnTo>
                <a:lnTo>
                  <a:pt x="152" y="49"/>
                </a:lnTo>
                <a:lnTo>
                  <a:pt x="149" y="52"/>
                </a:lnTo>
                <a:lnTo>
                  <a:pt x="149" y="59"/>
                </a:lnTo>
                <a:lnTo>
                  <a:pt x="151" y="64"/>
                </a:lnTo>
                <a:lnTo>
                  <a:pt x="152" y="71"/>
                </a:lnTo>
                <a:lnTo>
                  <a:pt x="156" y="77"/>
                </a:lnTo>
                <a:lnTo>
                  <a:pt x="160" y="84"/>
                </a:lnTo>
                <a:lnTo>
                  <a:pt x="165" y="90"/>
                </a:lnTo>
                <a:lnTo>
                  <a:pt x="165" y="90"/>
                </a:lnTo>
                <a:lnTo>
                  <a:pt x="172" y="95"/>
                </a:lnTo>
                <a:lnTo>
                  <a:pt x="178" y="99"/>
                </a:lnTo>
                <a:lnTo>
                  <a:pt x="185" y="103"/>
                </a:lnTo>
                <a:lnTo>
                  <a:pt x="191" y="104"/>
                </a:lnTo>
                <a:lnTo>
                  <a:pt x="196" y="106"/>
                </a:lnTo>
                <a:lnTo>
                  <a:pt x="203" y="106"/>
                </a:lnTo>
                <a:lnTo>
                  <a:pt x="207" y="103"/>
                </a:lnTo>
                <a:lnTo>
                  <a:pt x="212" y="101"/>
                </a:lnTo>
                <a:lnTo>
                  <a:pt x="212" y="101"/>
                </a:lnTo>
                <a:lnTo>
                  <a:pt x="214" y="97"/>
                </a:lnTo>
                <a:lnTo>
                  <a:pt x="216" y="91"/>
                </a:lnTo>
                <a:lnTo>
                  <a:pt x="216" y="86"/>
                </a:lnTo>
                <a:lnTo>
                  <a:pt x="216" y="80"/>
                </a:lnTo>
                <a:lnTo>
                  <a:pt x="213" y="73"/>
                </a:lnTo>
                <a:lnTo>
                  <a:pt x="211" y="67"/>
                </a:lnTo>
                <a:lnTo>
                  <a:pt x="205" y="60"/>
                </a:lnTo>
                <a:lnTo>
                  <a:pt x="200" y="55"/>
                </a:lnTo>
                <a:lnTo>
                  <a:pt x="20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287954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5856420" y="2003022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408677" y="3131947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聊天语料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427762" y="3131947"/>
            <a:ext cx="942779" cy="444593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问答数据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408677" y="3626499"/>
            <a:ext cx="952625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领域本体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408741" y="3626499"/>
            <a:ext cx="961799" cy="433254"/>
          </a:xfrm>
          <a:prstGeom prst="rect">
            <a:avLst/>
          </a:prstGeom>
          <a:solidFill>
            <a:srgbClr val="DEB626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1400" dirty="0">
              <a:solidFill>
                <a:schemeClr val="bg1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5" name="右箭头 74"/>
          <p:cNvSpPr/>
          <p:nvPr/>
        </p:nvSpPr>
        <p:spPr>
          <a:xfrm rot="5400000">
            <a:off x="7240629" y="2639074"/>
            <a:ext cx="295586" cy="153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6284944" y="3025478"/>
            <a:ext cx="2208816" cy="1150282"/>
          </a:xfrm>
          <a:prstGeom prst="roundRect">
            <a:avLst/>
          </a:prstGeom>
          <a:noFill/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Freeform 231"/>
          <p:cNvSpPr>
            <a:spLocks noEditPoints="1"/>
          </p:cNvSpPr>
          <p:nvPr/>
        </p:nvSpPr>
        <p:spPr bwMode="auto">
          <a:xfrm>
            <a:off x="5501182" y="3296488"/>
            <a:ext cx="406038" cy="402839"/>
          </a:xfrm>
          <a:custGeom>
            <a:avLst/>
            <a:gdLst>
              <a:gd name="T0" fmla="*/ 186 w 252"/>
              <a:gd name="T1" fmla="*/ 156 h 252"/>
              <a:gd name="T2" fmla="*/ 185 w 252"/>
              <a:gd name="T3" fmla="*/ 153 h 252"/>
              <a:gd name="T4" fmla="*/ 191 w 252"/>
              <a:gd name="T5" fmla="*/ 141 h 252"/>
              <a:gd name="T6" fmla="*/ 199 w 252"/>
              <a:gd name="T7" fmla="*/ 114 h 252"/>
              <a:gd name="T8" fmla="*/ 200 w 252"/>
              <a:gd name="T9" fmla="*/ 99 h 252"/>
              <a:gd name="T10" fmla="*/ 198 w 252"/>
              <a:gd name="T11" fmla="*/ 79 h 252"/>
              <a:gd name="T12" fmla="*/ 192 w 252"/>
              <a:gd name="T13" fmla="*/ 61 h 252"/>
              <a:gd name="T14" fmla="*/ 183 w 252"/>
              <a:gd name="T15" fmla="*/ 44 h 252"/>
              <a:gd name="T16" fmla="*/ 172 w 252"/>
              <a:gd name="T17" fmla="*/ 28 h 252"/>
              <a:gd name="T18" fmla="*/ 156 w 252"/>
              <a:gd name="T19" fmla="*/ 17 h 252"/>
              <a:gd name="T20" fmla="*/ 139 w 252"/>
              <a:gd name="T21" fmla="*/ 8 h 252"/>
              <a:gd name="T22" fmla="*/ 121 w 252"/>
              <a:gd name="T23" fmla="*/ 1 h 252"/>
              <a:gd name="T24" fmla="*/ 100 w 252"/>
              <a:gd name="T25" fmla="*/ 0 h 252"/>
              <a:gd name="T26" fmla="*/ 90 w 252"/>
              <a:gd name="T27" fmla="*/ 0 h 252"/>
              <a:gd name="T28" fmla="*/ 70 w 252"/>
              <a:gd name="T29" fmla="*/ 4 h 252"/>
              <a:gd name="T30" fmla="*/ 53 w 252"/>
              <a:gd name="T31" fmla="*/ 11 h 252"/>
              <a:gd name="T32" fmla="*/ 36 w 252"/>
              <a:gd name="T33" fmla="*/ 22 h 252"/>
              <a:gd name="T34" fmla="*/ 23 w 252"/>
              <a:gd name="T35" fmla="*/ 36 h 252"/>
              <a:gd name="T36" fmla="*/ 13 w 252"/>
              <a:gd name="T37" fmla="*/ 52 h 252"/>
              <a:gd name="T38" fmla="*/ 5 w 252"/>
              <a:gd name="T39" fmla="*/ 70 h 252"/>
              <a:gd name="T40" fmla="*/ 1 w 252"/>
              <a:gd name="T41" fmla="*/ 89 h 252"/>
              <a:gd name="T42" fmla="*/ 0 w 252"/>
              <a:gd name="T43" fmla="*/ 99 h 252"/>
              <a:gd name="T44" fmla="*/ 3 w 252"/>
              <a:gd name="T45" fmla="*/ 119 h 252"/>
              <a:gd name="T46" fmla="*/ 8 w 252"/>
              <a:gd name="T47" fmla="*/ 138 h 252"/>
              <a:gd name="T48" fmla="*/ 18 w 252"/>
              <a:gd name="T49" fmla="*/ 154 h 252"/>
              <a:gd name="T50" fmla="*/ 30 w 252"/>
              <a:gd name="T51" fmla="*/ 170 h 252"/>
              <a:gd name="T52" fmla="*/ 44 w 252"/>
              <a:gd name="T53" fmla="*/ 182 h 252"/>
              <a:gd name="T54" fmla="*/ 61 w 252"/>
              <a:gd name="T55" fmla="*/ 191 h 252"/>
              <a:gd name="T56" fmla="*/ 81 w 252"/>
              <a:gd name="T57" fmla="*/ 197 h 252"/>
              <a:gd name="T58" fmla="*/ 100 w 252"/>
              <a:gd name="T59" fmla="*/ 199 h 252"/>
              <a:gd name="T60" fmla="*/ 116 w 252"/>
              <a:gd name="T61" fmla="*/ 197 h 252"/>
              <a:gd name="T62" fmla="*/ 143 w 252"/>
              <a:gd name="T63" fmla="*/ 190 h 252"/>
              <a:gd name="T64" fmla="*/ 155 w 252"/>
              <a:gd name="T65" fmla="*/ 183 h 252"/>
              <a:gd name="T66" fmla="*/ 217 w 252"/>
              <a:gd name="T67" fmla="*/ 245 h 252"/>
              <a:gd name="T68" fmla="*/ 220 w 252"/>
              <a:gd name="T69" fmla="*/ 248 h 252"/>
              <a:gd name="T70" fmla="*/ 227 w 252"/>
              <a:gd name="T71" fmla="*/ 251 h 252"/>
              <a:gd name="T72" fmla="*/ 231 w 252"/>
              <a:gd name="T73" fmla="*/ 252 h 252"/>
              <a:gd name="T74" fmla="*/ 239 w 252"/>
              <a:gd name="T75" fmla="*/ 251 h 252"/>
              <a:gd name="T76" fmla="*/ 247 w 252"/>
              <a:gd name="T77" fmla="*/ 245 h 252"/>
              <a:gd name="T78" fmla="*/ 250 w 252"/>
              <a:gd name="T79" fmla="*/ 242 h 252"/>
              <a:gd name="T80" fmla="*/ 252 w 252"/>
              <a:gd name="T81" fmla="*/ 235 h 252"/>
              <a:gd name="T82" fmla="*/ 252 w 252"/>
              <a:gd name="T83" fmla="*/ 226 h 252"/>
              <a:gd name="T84" fmla="*/ 250 w 252"/>
              <a:gd name="T85" fmla="*/ 219 h 252"/>
              <a:gd name="T86" fmla="*/ 100 w 252"/>
              <a:gd name="T87" fmla="*/ 167 h 252"/>
              <a:gd name="T88" fmla="*/ 87 w 252"/>
              <a:gd name="T89" fmla="*/ 166 h 252"/>
              <a:gd name="T90" fmla="*/ 62 w 252"/>
              <a:gd name="T91" fmla="*/ 156 h 252"/>
              <a:gd name="T92" fmla="*/ 44 w 252"/>
              <a:gd name="T93" fmla="*/ 138 h 252"/>
              <a:gd name="T94" fmla="*/ 34 w 252"/>
              <a:gd name="T95" fmla="*/ 113 h 252"/>
              <a:gd name="T96" fmla="*/ 32 w 252"/>
              <a:gd name="T97" fmla="*/ 99 h 252"/>
              <a:gd name="T98" fmla="*/ 38 w 252"/>
              <a:gd name="T99" fmla="*/ 73 h 252"/>
              <a:gd name="T100" fmla="*/ 52 w 252"/>
              <a:gd name="T101" fmla="*/ 50 h 252"/>
              <a:gd name="T102" fmla="*/ 74 w 252"/>
              <a:gd name="T103" fmla="*/ 36 h 252"/>
              <a:gd name="T104" fmla="*/ 100 w 252"/>
              <a:gd name="T105" fmla="*/ 31 h 252"/>
              <a:gd name="T106" fmla="*/ 114 w 252"/>
              <a:gd name="T107" fmla="*/ 32 h 252"/>
              <a:gd name="T108" fmla="*/ 139 w 252"/>
              <a:gd name="T109" fmla="*/ 43 h 252"/>
              <a:gd name="T110" fmla="*/ 157 w 252"/>
              <a:gd name="T111" fmla="*/ 61 h 252"/>
              <a:gd name="T112" fmla="*/ 168 w 252"/>
              <a:gd name="T113" fmla="*/ 86 h 252"/>
              <a:gd name="T114" fmla="*/ 169 w 252"/>
              <a:gd name="T115" fmla="*/ 99 h 252"/>
              <a:gd name="T116" fmla="*/ 164 w 252"/>
              <a:gd name="T117" fmla="*/ 126 h 252"/>
              <a:gd name="T118" fmla="*/ 148 w 252"/>
              <a:gd name="T119" fmla="*/ 148 h 252"/>
              <a:gd name="T120" fmla="*/ 127 w 252"/>
              <a:gd name="T121" fmla="*/ 162 h 252"/>
              <a:gd name="T122" fmla="*/ 100 w 252"/>
              <a:gd name="T123" fmla="*/ 167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252">
                <a:moveTo>
                  <a:pt x="247" y="216"/>
                </a:moveTo>
                <a:lnTo>
                  <a:pt x="186" y="156"/>
                </a:lnTo>
                <a:lnTo>
                  <a:pt x="186" y="156"/>
                </a:lnTo>
                <a:lnTo>
                  <a:pt x="185" y="153"/>
                </a:lnTo>
                <a:lnTo>
                  <a:pt x="185" y="153"/>
                </a:lnTo>
                <a:lnTo>
                  <a:pt x="191" y="141"/>
                </a:lnTo>
                <a:lnTo>
                  <a:pt x="196" y="128"/>
                </a:lnTo>
                <a:lnTo>
                  <a:pt x="199" y="114"/>
                </a:lnTo>
                <a:lnTo>
                  <a:pt x="200" y="99"/>
                </a:lnTo>
                <a:lnTo>
                  <a:pt x="200" y="99"/>
                </a:lnTo>
                <a:lnTo>
                  <a:pt x="200" y="89"/>
                </a:lnTo>
                <a:lnTo>
                  <a:pt x="198" y="79"/>
                </a:lnTo>
                <a:lnTo>
                  <a:pt x="196" y="70"/>
                </a:lnTo>
                <a:lnTo>
                  <a:pt x="192" y="61"/>
                </a:lnTo>
                <a:lnTo>
                  <a:pt x="188" y="52"/>
                </a:lnTo>
                <a:lnTo>
                  <a:pt x="183" y="44"/>
                </a:lnTo>
                <a:lnTo>
                  <a:pt x="177" y="36"/>
                </a:lnTo>
                <a:lnTo>
                  <a:pt x="172" y="28"/>
                </a:lnTo>
                <a:lnTo>
                  <a:pt x="164" y="22"/>
                </a:lnTo>
                <a:lnTo>
                  <a:pt x="156" y="17"/>
                </a:lnTo>
                <a:lnTo>
                  <a:pt x="148" y="11"/>
                </a:lnTo>
                <a:lnTo>
                  <a:pt x="139" y="8"/>
                </a:lnTo>
                <a:lnTo>
                  <a:pt x="130" y="4"/>
                </a:lnTo>
                <a:lnTo>
                  <a:pt x="121" y="1"/>
                </a:lnTo>
                <a:lnTo>
                  <a:pt x="110" y="0"/>
                </a:lnTo>
                <a:lnTo>
                  <a:pt x="100" y="0"/>
                </a:lnTo>
                <a:lnTo>
                  <a:pt x="100" y="0"/>
                </a:lnTo>
                <a:lnTo>
                  <a:pt x="90" y="0"/>
                </a:lnTo>
                <a:lnTo>
                  <a:pt x="81" y="1"/>
                </a:lnTo>
                <a:lnTo>
                  <a:pt x="70" y="4"/>
                </a:lnTo>
                <a:lnTo>
                  <a:pt x="61" y="8"/>
                </a:lnTo>
                <a:lnTo>
                  <a:pt x="53" y="11"/>
                </a:lnTo>
                <a:lnTo>
                  <a:pt x="44" y="17"/>
                </a:lnTo>
                <a:lnTo>
                  <a:pt x="36" y="22"/>
                </a:lnTo>
                <a:lnTo>
                  <a:pt x="30" y="28"/>
                </a:lnTo>
                <a:lnTo>
                  <a:pt x="23" y="36"/>
                </a:lnTo>
                <a:lnTo>
                  <a:pt x="18" y="44"/>
                </a:lnTo>
                <a:lnTo>
                  <a:pt x="13" y="52"/>
                </a:lnTo>
                <a:lnTo>
                  <a:pt x="8" y="61"/>
                </a:lnTo>
                <a:lnTo>
                  <a:pt x="5" y="70"/>
                </a:lnTo>
                <a:lnTo>
                  <a:pt x="3" y="79"/>
                </a:lnTo>
                <a:lnTo>
                  <a:pt x="1" y="89"/>
                </a:lnTo>
                <a:lnTo>
                  <a:pt x="0" y="99"/>
                </a:lnTo>
                <a:lnTo>
                  <a:pt x="0" y="99"/>
                </a:lnTo>
                <a:lnTo>
                  <a:pt x="1" y="109"/>
                </a:lnTo>
                <a:lnTo>
                  <a:pt x="3" y="119"/>
                </a:lnTo>
                <a:lnTo>
                  <a:pt x="5" y="128"/>
                </a:lnTo>
                <a:lnTo>
                  <a:pt x="8" y="138"/>
                </a:lnTo>
                <a:lnTo>
                  <a:pt x="13" y="147"/>
                </a:lnTo>
                <a:lnTo>
                  <a:pt x="18" y="154"/>
                </a:lnTo>
                <a:lnTo>
                  <a:pt x="23" y="162"/>
                </a:lnTo>
                <a:lnTo>
                  <a:pt x="30" y="170"/>
                </a:lnTo>
                <a:lnTo>
                  <a:pt x="36" y="177"/>
                </a:lnTo>
                <a:lnTo>
                  <a:pt x="44" y="182"/>
                </a:lnTo>
                <a:lnTo>
                  <a:pt x="53" y="187"/>
                </a:lnTo>
                <a:lnTo>
                  <a:pt x="61" y="191"/>
                </a:lnTo>
                <a:lnTo>
                  <a:pt x="70" y="195"/>
                </a:lnTo>
                <a:lnTo>
                  <a:pt x="81" y="197"/>
                </a:lnTo>
                <a:lnTo>
                  <a:pt x="90" y="199"/>
                </a:lnTo>
                <a:lnTo>
                  <a:pt x="100" y="199"/>
                </a:lnTo>
                <a:lnTo>
                  <a:pt x="100" y="199"/>
                </a:lnTo>
                <a:lnTo>
                  <a:pt x="116" y="197"/>
                </a:lnTo>
                <a:lnTo>
                  <a:pt x="129" y="195"/>
                </a:lnTo>
                <a:lnTo>
                  <a:pt x="143" y="190"/>
                </a:lnTo>
                <a:lnTo>
                  <a:pt x="155" y="183"/>
                </a:lnTo>
                <a:lnTo>
                  <a:pt x="155" y="183"/>
                </a:lnTo>
                <a:lnTo>
                  <a:pt x="156" y="186"/>
                </a:lnTo>
                <a:lnTo>
                  <a:pt x="217" y="245"/>
                </a:lnTo>
                <a:lnTo>
                  <a:pt x="217" y="245"/>
                </a:lnTo>
                <a:lnTo>
                  <a:pt x="220" y="248"/>
                </a:lnTo>
                <a:lnTo>
                  <a:pt x="224" y="251"/>
                </a:lnTo>
                <a:lnTo>
                  <a:pt x="227" y="251"/>
                </a:lnTo>
                <a:lnTo>
                  <a:pt x="231" y="252"/>
                </a:lnTo>
                <a:lnTo>
                  <a:pt x="231" y="252"/>
                </a:lnTo>
                <a:lnTo>
                  <a:pt x="235" y="251"/>
                </a:lnTo>
                <a:lnTo>
                  <a:pt x="239" y="251"/>
                </a:lnTo>
                <a:lnTo>
                  <a:pt x="243" y="248"/>
                </a:lnTo>
                <a:lnTo>
                  <a:pt x="247" y="245"/>
                </a:lnTo>
                <a:lnTo>
                  <a:pt x="247" y="245"/>
                </a:lnTo>
                <a:lnTo>
                  <a:pt x="250" y="242"/>
                </a:lnTo>
                <a:lnTo>
                  <a:pt x="251" y="239"/>
                </a:lnTo>
                <a:lnTo>
                  <a:pt x="252" y="235"/>
                </a:lnTo>
                <a:lnTo>
                  <a:pt x="252" y="231"/>
                </a:lnTo>
                <a:lnTo>
                  <a:pt x="252" y="226"/>
                </a:lnTo>
                <a:lnTo>
                  <a:pt x="251" y="222"/>
                </a:lnTo>
                <a:lnTo>
                  <a:pt x="250" y="219"/>
                </a:lnTo>
                <a:lnTo>
                  <a:pt x="247" y="216"/>
                </a:lnTo>
                <a:close/>
                <a:moveTo>
                  <a:pt x="100" y="167"/>
                </a:moveTo>
                <a:lnTo>
                  <a:pt x="100" y="167"/>
                </a:lnTo>
                <a:lnTo>
                  <a:pt x="87" y="166"/>
                </a:lnTo>
                <a:lnTo>
                  <a:pt x="74" y="162"/>
                </a:lnTo>
                <a:lnTo>
                  <a:pt x="62" y="156"/>
                </a:lnTo>
                <a:lnTo>
                  <a:pt x="52" y="148"/>
                </a:lnTo>
                <a:lnTo>
                  <a:pt x="44" y="138"/>
                </a:lnTo>
                <a:lnTo>
                  <a:pt x="38" y="126"/>
                </a:lnTo>
                <a:lnTo>
                  <a:pt x="34" y="113"/>
                </a:lnTo>
                <a:lnTo>
                  <a:pt x="32" y="99"/>
                </a:lnTo>
                <a:lnTo>
                  <a:pt x="32" y="99"/>
                </a:lnTo>
                <a:lnTo>
                  <a:pt x="34" y="86"/>
                </a:lnTo>
                <a:lnTo>
                  <a:pt x="38" y="73"/>
                </a:lnTo>
                <a:lnTo>
                  <a:pt x="44" y="61"/>
                </a:lnTo>
                <a:lnTo>
                  <a:pt x="52" y="50"/>
                </a:lnTo>
                <a:lnTo>
                  <a:pt x="62" y="43"/>
                </a:lnTo>
                <a:lnTo>
                  <a:pt x="74" y="36"/>
                </a:lnTo>
                <a:lnTo>
                  <a:pt x="87" y="32"/>
                </a:lnTo>
                <a:lnTo>
                  <a:pt x="100" y="31"/>
                </a:lnTo>
                <a:lnTo>
                  <a:pt x="100" y="31"/>
                </a:lnTo>
                <a:lnTo>
                  <a:pt x="114" y="32"/>
                </a:lnTo>
                <a:lnTo>
                  <a:pt x="127" y="36"/>
                </a:lnTo>
                <a:lnTo>
                  <a:pt x="139" y="43"/>
                </a:lnTo>
                <a:lnTo>
                  <a:pt x="148" y="50"/>
                </a:lnTo>
                <a:lnTo>
                  <a:pt x="157" y="61"/>
                </a:lnTo>
                <a:lnTo>
                  <a:pt x="164" y="73"/>
                </a:lnTo>
                <a:lnTo>
                  <a:pt x="168" y="86"/>
                </a:lnTo>
                <a:lnTo>
                  <a:pt x="169" y="99"/>
                </a:lnTo>
                <a:lnTo>
                  <a:pt x="169" y="99"/>
                </a:lnTo>
                <a:lnTo>
                  <a:pt x="168" y="113"/>
                </a:lnTo>
                <a:lnTo>
                  <a:pt x="164" y="126"/>
                </a:lnTo>
                <a:lnTo>
                  <a:pt x="157" y="138"/>
                </a:lnTo>
                <a:lnTo>
                  <a:pt x="148" y="148"/>
                </a:lnTo>
                <a:lnTo>
                  <a:pt x="139" y="156"/>
                </a:lnTo>
                <a:lnTo>
                  <a:pt x="127" y="162"/>
                </a:lnTo>
                <a:lnTo>
                  <a:pt x="114" y="166"/>
                </a:lnTo>
                <a:lnTo>
                  <a:pt x="100" y="167"/>
                </a:lnTo>
                <a:close/>
              </a:path>
            </a:pathLst>
          </a:custGeom>
          <a:solidFill>
            <a:srgbClr val="C1524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197254" y="3423246"/>
            <a:ext cx="1954227" cy="752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直接</a:t>
            </a:r>
            <a:r>
              <a:rPr lang="en-US" altLang="zh-CN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简单</a:t>
            </a:r>
            <a:endParaRPr lang="en-US" altLang="zh-CN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 defTabSz="1216817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但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效率低</a:t>
            </a:r>
            <a:r>
              <a:rPr lang="en-US" altLang="zh-CN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dirty="0" smtClean="0">
                <a:solidFill>
                  <a:srgbClr val="C0504D"/>
                </a:solidFill>
                <a:latin typeface="Hiragino Sans GB W3"/>
                <a:ea typeface="Hiragino Sans GB W3"/>
                <a:cs typeface="Hiragino Sans GB W3"/>
              </a:rPr>
              <a:t>效果差</a:t>
            </a:r>
            <a:endParaRPr lang="zh-CN" altLang="en-US" dirty="0">
              <a:solidFill>
                <a:srgbClr val="C0504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90208" y="2973246"/>
            <a:ext cx="17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Retrieval</a:t>
            </a:r>
            <a:r>
              <a:rPr lang="en-US" altLang="zh-CN" dirty="0" smtClean="0">
                <a:solidFill>
                  <a:srgbClr val="C1524C"/>
                </a:solidFill>
                <a:latin typeface="Palatino Linotype"/>
                <a:cs typeface="Palatino Linotype"/>
              </a:rPr>
              <a:t>-based</a:t>
            </a:r>
            <a:endParaRPr lang="zh-CN" altLang="en-US" dirty="0">
              <a:solidFill>
                <a:srgbClr val="C1524C"/>
              </a:solidFill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2297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广场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</TotalTime>
  <Words>861</Words>
  <Application>Microsoft Macintosh PowerPoint</Application>
  <PresentationFormat>全屏显示(16:9)</PresentationFormat>
  <Paragraphs>358</Paragraphs>
  <Slides>21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  问题背景</vt:lpstr>
      <vt:lpstr>  应用场景</vt:lpstr>
      <vt:lpstr>  商业模式与价值</vt:lpstr>
      <vt:lpstr>  理论框架</vt:lpstr>
      <vt:lpstr>  数据层</vt:lpstr>
      <vt:lpstr>  数据资产</vt:lpstr>
      <vt:lpstr>  模型层</vt:lpstr>
      <vt:lpstr>  关键词搜索</vt:lpstr>
      <vt:lpstr>  模版匹配</vt:lpstr>
      <vt:lpstr>  检索评分</vt:lpstr>
      <vt:lpstr>  神经网络</vt:lpstr>
      <vt:lpstr>  理解层</vt:lpstr>
      <vt:lpstr>  语用计算</vt:lpstr>
      <vt:lpstr>  词嵌入</vt:lpstr>
      <vt:lpstr>  知识图谱</vt:lpstr>
      <vt:lpstr>  语言层</vt:lpstr>
      <vt:lpstr>  技术实现</vt:lpstr>
      <vt:lpstr>  技术流程</vt:lpstr>
      <vt:lpstr>  产品界面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426</cp:revision>
  <dcterms:created xsi:type="dcterms:W3CDTF">2016-08-29T00:28:12Z</dcterms:created>
  <dcterms:modified xsi:type="dcterms:W3CDTF">2016-11-02T13:47:10Z</dcterms:modified>
</cp:coreProperties>
</file>